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591" r:id="rId2"/>
    <p:sldId id="592" r:id="rId3"/>
    <p:sldId id="610" r:id="rId4"/>
    <p:sldId id="595" r:id="rId5"/>
    <p:sldId id="624" r:id="rId6"/>
    <p:sldId id="625" r:id="rId7"/>
    <p:sldId id="626" r:id="rId8"/>
    <p:sldId id="629" r:id="rId9"/>
    <p:sldId id="632" r:id="rId10"/>
    <p:sldId id="619" r:id="rId11"/>
    <p:sldId id="621" r:id="rId12"/>
    <p:sldId id="635" r:id="rId13"/>
    <p:sldId id="650" r:id="rId14"/>
    <p:sldId id="648" r:id="rId15"/>
    <p:sldId id="636" r:id="rId16"/>
    <p:sldId id="640" r:id="rId17"/>
    <p:sldId id="628" r:id="rId18"/>
    <p:sldId id="643" r:id="rId19"/>
    <p:sldId id="645" r:id="rId20"/>
    <p:sldId id="657" r:id="rId21"/>
    <p:sldId id="658" r:id="rId22"/>
    <p:sldId id="642" r:id="rId23"/>
    <p:sldId id="653" r:id="rId24"/>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DD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1720" autoAdjust="0"/>
  </p:normalViewPr>
  <p:slideViewPr>
    <p:cSldViewPr snapToGrid="0" snapToObjects="1">
      <p:cViewPr varScale="1">
        <p:scale>
          <a:sx n="59" d="100"/>
          <a:sy n="59" d="100"/>
        </p:scale>
        <p:origin x="-16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9" d="100"/>
        <a:sy n="39"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3713"/>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49899" y="0"/>
            <a:ext cx="2946189" cy="493713"/>
          </a:xfrm>
          <a:prstGeom prst="rect">
            <a:avLst/>
          </a:prstGeom>
        </p:spPr>
        <p:txBody>
          <a:bodyPr vert="horz" lIns="91440" tIns="45720" rIns="91440" bIns="45720" rtlCol="0"/>
          <a:lstStyle>
            <a:lvl1pPr algn="r">
              <a:defRPr sz="1200"/>
            </a:lvl1pPr>
          </a:lstStyle>
          <a:p>
            <a:fld id="{78B6BC07-A182-4906-B9C0-18DD06D6F1DD}" type="datetimeFigureOut">
              <a:rPr lang="en-US" smtClean="0"/>
              <a:pPr/>
              <a:t>6/24/2018</a:t>
            </a:fld>
            <a:endParaRPr lang="en-IE"/>
          </a:p>
        </p:txBody>
      </p:sp>
      <p:sp>
        <p:nvSpPr>
          <p:cNvPr id="4" name="Footer Placeholder 3"/>
          <p:cNvSpPr>
            <a:spLocks noGrp="1"/>
          </p:cNvSpPr>
          <p:nvPr>
            <p:ph type="ftr" sz="quarter" idx="2"/>
          </p:nvPr>
        </p:nvSpPr>
        <p:spPr>
          <a:xfrm>
            <a:off x="1" y="9378955"/>
            <a:ext cx="2946189" cy="493713"/>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49899" y="9378955"/>
            <a:ext cx="2946189" cy="493713"/>
          </a:xfrm>
          <a:prstGeom prst="rect">
            <a:avLst/>
          </a:prstGeom>
        </p:spPr>
        <p:txBody>
          <a:bodyPr vert="horz" lIns="91440" tIns="45720" rIns="91440" bIns="45720" rtlCol="0" anchor="b"/>
          <a:lstStyle>
            <a:lvl1pPr algn="r">
              <a:defRPr sz="1200"/>
            </a:lvl1pPr>
          </a:lstStyle>
          <a:p>
            <a:fld id="{7C59371D-13FF-4C40-873E-F1DFDDC79103}" type="slidenum">
              <a:rPr lang="en-IE" smtClean="0"/>
              <a:pPr/>
              <a:t>‹#›</a:t>
            </a:fld>
            <a:endParaRPr lang="en-I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4" y="0"/>
            <a:ext cx="2945659" cy="493713"/>
          </a:xfrm>
          <a:prstGeom prst="rect">
            <a:avLst/>
          </a:prstGeom>
        </p:spPr>
        <p:txBody>
          <a:bodyPr vert="horz" lIns="91440" tIns="45720" rIns="91440" bIns="45720" rtlCol="0"/>
          <a:lstStyle>
            <a:lvl1pPr algn="r">
              <a:defRPr sz="1200"/>
            </a:lvl1pPr>
          </a:lstStyle>
          <a:p>
            <a:fld id="{F7F31A54-86CC-4A74-99B2-0DF8A252F49C}" type="datetimeFigureOut">
              <a:rPr lang="en-US" smtClean="0"/>
              <a:pPr/>
              <a:t>6/24/2018</a:t>
            </a:fld>
            <a:endParaRPr lang="en-IE"/>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4" y="9378824"/>
            <a:ext cx="2945659" cy="493713"/>
          </a:xfrm>
          <a:prstGeom prst="rect">
            <a:avLst/>
          </a:prstGeom>
        </p:spPr>
        <p:txBody>
          <a:bodyPr vert="horz" lIns="91440" tIns="45720" rIns="91440" bIns="45720" rtlCol="0" anchor="b"/>
          <a:lstStyle>
            <a:lvl1pPr algn="r">
              <a:defRPr sz="1200"/>
            </a:lvl1pPr>
          </a:lstStyle>
          <a:p>
            <a:fld id="{0532E79B-DF33-4C29-9B0F-A49EA2677930}"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BC9F692B-9B77-4C3B-BFA4-2E809FBF1971}" type="slidenum">
              <a:rPr lang="en-IE" smtClean="0"/>
              <a:pPr/>
              <a:t>1</a:t>
            </a:fld>
            <a:endParaRPr lang="en-I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hdr"/>
          </p:nvPr>
        </p:nvSpPr>
        <p:spPr>
          <a:ln/>
        </p:spPr>
        <p:txBody>
          <a:bodyPr/>
          <a:lstStyle/>
          <a:p>
            <a:r>
              <a:rPr lang="en-GB"/>
              <a:t>Irish Prison Service MTP850 &amp; MTM800e EU</a:t>
            </a:r>
          </a:p>
        </p:txBody>
      </p:sp>
      <p:sp>
        <p:nvSpPr>
          <p:cNvPr id="8" name="Rectangle 6"/>
          <p:cNvSpPr>
            <a:spLocks noGrp="1" noChangeArrowheads="1"/>
          </p:cNvSpPr>
          <p:nvPr>
            <p:ph type="ftr"/>
          </p:nvPr>
        </p:nvSpPr>
        <p:spPr>
          <a:ln/>
        </p:spPr>
        <p:txBody>
          <a:bodyPr/>
          <a:lstStyle/>
          <a:p>
            <a:r>
              <a:rPr lang="en-GB"/>
              <a:t>Participant Guide 1-1</a:t>
            </a:r>
          </a:p>
        </p:txBody>
      </p:sp>
      <p:sp>
        <p:nvSpPr>
          <p:cNvPr id="9" name="Rectangle 7"/>
          <p:cNvSpPr>
            <a:spLocks noGrp="1" noChangeArrowheads="1"/>
          </p:cNvSpPr>
          <p:nvPr>
            <p:ph type="sldNum"/>
          </p:nvPr>
        </p:nvSpPr>
        <p:spPr>
          <a:ln/>
        </p:spPr>
        <p:txBody>
          <a:bodyPr/>
          <a:lstStyle/>
          <a:p>
            <a:fld id="{2B7C79E3-BE03-45B5-A5C8-8D4329BEBDAE}" type="slidenum">
              <a:rPr lang="en-GB"/>
              <a:pPr/>
              <a:t>10</a:t>
            </a:fld>
            <a:endParaRPr lang="en-GB"/>
          </a:p>
        </p:txBody>
      </p:sp>
      <p:sp>
        <p:nvSpPr>
          <p:cNvPr id="163841" name="Text Box 1"/>
          <p:cNvSpPr txBox="1">
            <a:spLocks noChangeArrowheads="1"/>
          </p:cNvSpPr>
          <p:nvPr/>
        </p:nvSpPr>
        <p:spPr bwMode="auto">
          <a:xfrm>
            <a:off x="0" y="1"/>
            <a:ext cx="2947233" cy="496471"/>
          </a:xfrm>
          <a:prstGeom prst="rect">
            <a:avLst/>
          </a:prstGeom>
          <a:noFill/>
          <a:ln w="9525">
            <a:noFill/>
            <a:round/>
            <a:headEnd/>
            <a:tailEnd/>
          </a:ln>
          <a:effectLst/>
        </p:spPr>
        <p:txBody>
          <a:bodyPr lIns="91432" tIns="45716" rIns="91432" bIns="45716"/>
          <a:lstStyle/>
          <a:p>
            <a:pPr>
              <a:tabLst>
                <a:tab pos="0" algn="l"/>
                <a:tab pos="907176" algn="l"/>
                <a:tab pos="1814352" algn="l"/>
                <a:tab pos="2721529" algn="l"/>
                <a:tab pos="3628705" algn="l"/>
                <a:tab pos="4535881" algn="l"/>
                <a:tab pos="5443057" algn="l"/>
                <a:tab pos="6350234" algn="l"/>
                <a:tab pos="7257410" algn="l"/>
                <a:tab pos="8164586" algn="l"/>
                <a:tab pos="9071762" algn="l"/>
                <a:tab pos="9978939" algn="l"/>
              </a:tabLst>
            </a:pPr>
            <a:r>
              <a:rPr lang="en-GB" sz="1200" dirty="0">
                <a:solidFill>
                  <a:srgbClr val="000000"/>
                </a:solidFill>
              </a:rPr>
              <a:t>JACAMAR MTH800 &amp; MTM800 EU</a:t>
            </a:r>
          </a:p>
        </p:txBody>
      </p:sp>
      <p:sp>
        <p:nvSpPr>
          <p:cNvPr id="163842" name="Text Box 2"/>
          <p:cNvSpPr txBox="1">
            <a:spLocks noChangeArrowheads="1"/>
          </p:cNvSpPr>
          <p:nvPr/>
        </p:nvSpPr>
        <p:spPr bwMode="auto">
          <a:xfrm>
            <a:off x="0" y="9377779"/>
            <a:ext cx="2947233" cy="496471"/>
          </a:xfrm>
          <a:prstGeom prst="rect">
            <a:avLst/>
          </a:prstGeom>
          <a:noFill/>
          <a:ln w="9525">
            <a:noFill/>
            <a:round/>
            <a:headEnd/>
            <a:tailEnd/>
          </a:ln>
          <a:effectLst/>
        </p:spPr>
        <p:txBody>
          <a:bodyPr lIns="91432" tIns="45716" rIns="91432" bIns="45716" anchor="b"/>
          <a:lstStyle/>
          <a:p>
            <a:pPr>
              <a:tabLst>
                <a:tab pos="0" algn="l"/>
                <a:tab pos="907176" algn="l"/>
                <a:tab pos="1814352" algn="l"/>
                <a:tab pos="2721529" algn="l"/>
                <a:tab pos="3628705" algn="l"/>
                <a:tab pos="4535881" algn="l"/>
                <a:tab pos="5443057" algn="l"/>
                <a:tab pos="6350234" algn="l"/>
                <a:tab pos="7257410" algn="l"/>
                <a:tab pos="8164586" algn="l"/>
                <a:tab pos="9071762" algn="l"/>
                <a:tab pos="9978939" algn="l"/>
              </a:tabLst>
            </a:pPr>
            <a:r>
              <a:rPr lang="en-GB" sz="1200" dirty="0">
                <a:solidFill>
                  <a:srgbClr val="000000"/>
                </a:solidFill>
              </a:rPr>
              <a:t>Participant Guide - Version 1.3</a:t>
            </a:r>
          </a:p>
        </p:txBody>
      </p:sp>
      <p:sp>
        <p:nvSpPr>
          <p:cNvPr id="163843" name="Text Box 3"/>
          <p:cNvSpPr txBox="1">
            <a:spLocks noChangeArrowheads="1"/>
          </p:cNvSpPr>
          <p:nvPr/>
        </p:nvSpPr>
        <p:spPr bwMode="auto">
          <a:xfrm>
            <a:off x="3850443" y="9377779"/>
            <a:ext cx="2947232" cy="496471"/>
          </a:xfrm>
          <a:prstGeom prst="rect">
            <a:avLst/>
          </a:prstGeom>
          <a:noFill/>
          <a:ln w="9525">
            <a:noFill/>
            <a:round/>
            <a:headEnd/>
            <a:tailEnd/>
          </a:ln>
          <a:effectLst/>
        </p:spPr>
        <p:txBody>
          <a:bodyPr lIns="91432" tIns="45716" rIns="91432" bIns="45716" anchor="b"/>
          <a:lstStyle/>
          <a:p>
            <a:pPr algn="r">
              <a:tabLst>
                <a:tab pos="0" algn="l"/>
                <a:tab pos="907176" algn="l"/>
                <a:tab pos="1814352" algn="l"/>
                <a:tab pos="2721529" algn="l"/>
                <a:tab pos="3628705" algn="l"/>
                <a:tab pos="4535881" algn="l"/>
                <a:tab pos="5443057" algn="l"/>
                <a:tab pos="6350234" algn="l"/>
                <a:tab pos="7257410" algn="l"/>
                <a:tab pos="8164586" algn="l"/>
                <a:tab pos="9071762" algn="l"/>
                <a:tab pos="9978939" algn="l"/>
              </a:tabLst>
            </a:pPr>
            <a:fld id="{979E0F5A-A0C2-424E-9416-23CDF7D6D6C9}" type="slidenum">
              <a:rPr lang="en-GB" sz="1200">
                <a:solidFill>
                  <a:srgbClr val="000000"/>
                </a:solidFill>
              </a:rPr>
              <a:pPr algn="r">
                <a:tabLst>
                  <a:tab pos="0" algn="l"/>
                  <a:tab pos="907176" algn="l"/>
                  <a:tab pos="1814352" algn="l"/>
                  <a:tab pos="2721529" algn="l"/>
                  <a:tab pos="3628705" algn="l"/>
                  <a:tab pos="4535881" algn="l"/>
                  <a:tab pos="5443057" algn="l"/>
                  <a:tab pos="6350234" algn="l"/>
                  <a:tab pos="7257410" algn="l"/>
                  <a:tab pos="8164586" algn="l"/>
                  <a:tab pos="9071762" algn="l"/>
                  <a:tab pos="9978939" algn="l"/>
                </a:tabLst>
              </a:pPr>
              <a:t>10</a:t>
            </a:fld>
            <a:endParaRPr lang="en-GB" sz="1200" dirty="0">
              <a:solidFill>
                <a:srgbClr val="000000"/>
              </a:solidFill>
            </a:endParaRPr>
          </a:p>
        </p:txBody>
      </p:sp>
      <p:sp>
        <p:nvSpPr>
          <p:cNvPr id="163844" name="Text Box 4"/>
          <p:cNvSpPr txBox="1">
            <a:spLocks noChangeArrowheads="1"/>
          </p:cNvSpPr>
          <p:nvPr/>
        </p:nvSpPr>
        <p:spPr bwMode="auto">
          <a:xfrm>
            <a:off x="1169138" y="737614"/>
            <a:ext cx="4460974" cy="3703829"/>
          </a:xfrm>
          <a:prstGeom prst="rect">
            <a:avLst/>
          </a:prstGeom>
          <a:solidFill>
            <a:srgbClr val="FFFFFF"/>
          </a:solidFill>
          <a:ln w="9525">
            <a:solidFill>
              <a:srgbClr val="000000"/>
            </a:solidFill>
            <a:miter lim="800000"/>
            <a:headEnd/>
            <a:tailEnd/>
          </a:ln>
          <a:effectLst/>
        </p:spPr>
        <p:txBody>
          <a:bodyPr wrap="none" lIns="90718" tIns="45359" rIns="90718" bIns="45359" anchor="ctr"/>
          <a:lstStyle/>
          <a:p>
            <a:endParaRPr lang="en-IE"/>
          </a:p>
        </p:txBody>
      </p:sp>
      <p:sp>
        <p:nvSpPr>
          <p:cNvPr id="163845" name="Text Box 5"/>
          <p:cNvSpPr txBox="1">
            <a:spLocks noGrp="1" noChangeArrowheads="1"/>
          </p:cNvSpPr>
          <p:nvPr>
            <p:ph type="body"/>
          </p:nvPr>
        </p:nvSpPr>
        <p:spPr bwMode="auto">
          <a:xfrm>
            <a:off x="907931" y="4690465"/>
            <a:ext cx="4981815" cy="4446171"/>
          </a:xfrm>
          <a:prstGeom prst="rect">
            <a:avLst/>
          </a:prstGeom>
          <a:noFill/>
          <a:ln>
            <a:round/>
            <a:headEnd/>
            <a:tailEnd/>
          </a:ln>
        </p:spPr>
        <p:txBody>
          <a:bodyPr lIns="91432" tIns="45716" rIns="91432" bIns="45716"/>
          <a:lstStyle/>
          <a:p>
            <a:pPr marL="226794" indent="-226794">
              <a:spcBef>
                <a:spcPts val="446"/>
              </a:spcBef>
              <a:buFont typeface="Times New Roman" pitchFamily="18" charset="0"/>
              <a:buAutoNum type="arabicPeriod"/>
              <a:tabLst>
                <a:tab pos="226794" algn="l"/>
                <a:tab pos="1133970" algn="l"/>
                <a:tab pos="2041147" algn="l"/>
                <a:tab pos="2948323" algn="l"/>
                <a:tab pos="3855499" algn="l"/>
                <a:tab pos="4762675" algn="l"/>
                <a:tab pos="5669852" algn="l"/>
                <a:tab pos="6577028" algn="l"/>
                <a:tab pos="7484204" algn="l"/>
                <a:tab pos="8391380" algn="l"/>
                <a:tab pos="9298556" algn="l"/>
                <a:tab pos="10205733" algn="l"/>
              </a:tabLst>
            </a:pPr>
            <a:r>
              <a:rPr lang="en-GB" dirty="0">
                <a:latin typeface="Arial" charset="0"/>
                <a:cs typeface="Arial" charset="0"/>
              </a:rPr>
              <a:t>Demonstrate changing </a:t>
            </a:r>
            <a:r>
              <a:rPr lang="en-GB" dirty="0" err="1">
                <a:latin typeface="Arial" charset="0"/>
                <a:cs typeface="Arial" charset="0"/>
              </a:rPr>
              <a:t>Talkgroups</a:t>
            </a:r>
            <a:r>
              <a:rPr lang="en-GB" dirty="0">
                <a:latin typeface="Arial" charset="0"/>
                <a:cs typeface="Arial" charset="0"/>
              </a:rPr>
              <a:t>, allow delegates to carry out the </a:t>
            </a:r>
            <a:r>
              <a:rPr lang="en-GB" dirty="0" smtClean="0">
                <a:latin typeface="Arial" charset="0"/>
                <a:cs typeface="Arial" charset="0"/>
              </a:rPr>
              <a:t>procedure</a:t>
            </a:r>
            <a:endParaRPr lang="en-GB" dirty="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hdr"/>
          </p:nvPr>
        </p:nvSpPr>
        <p:spPr>
          <a:ln/>
        </p:spPr>
        <p:txBody>
          <a:bodyPr/>
          <a:lstStyle/>
          <a:p>
            <a:r>
              <a:rPr lang="en-GB"/>
              <a:t>Irish Prison Service MTP850 &amp; MTM800e EU</a:t>
            </a:r>
          </a:p>
        </p:txBody>
      </p:sp>
      <p:sp>
        <p:nvSpPr>
          <p:cNvPr id="8" name="Rectangle 6"/>
          <p:cNvSpPr>
            <a:spLocks noGrp="1" noChangeArrowheads="1"/>
          </p:cNvSpPr>
          <p:nvPr>
            <p:ph type="ftr"/>
          </p:nvPr>
        </p:nvSpPr>
        <p:spPr>
          <a:ln/>
        </p:spPr>
        <p:txBody>
          <a:bodyPr/>
          <a:lstStyle/>
          <a:p>
            <a:r>
              <a:rPr lang="en-GB"/>
              <a:t>Participant Guide 1-1</a:t>
            </a:r>
          </a:p>
        </p:txBody>
      </p:sp>
      <p:sp>
        <p:nvSpPr>
          <p:cNvPr id="9" name="Rectangle 7"/>
          <p:cNvSpPr>
            <a:spLocks noGrp="1" noChangeArrowheads="1"/>
          </p:cNvSpPr>
          <p:nvPr>
            <p:ph type="sldNum"/>
          </p:nvPr>
        </p:nvSpPr>
        <p:spPr>
          <a:ln/>
        </p:spPr>
        <p:txBody>
          <a:bodyPr/>
          <a:lstStyle/>
          <a:p>
            <a:fld id="{D1C7A938-61EF-486B-A5F6-CA2F1A8C8161}" type="slidenum">
              <a:rPr lang="en-GB"/>
              <a:pPr/>
              <a:t>11</a:t>
            </a:fld>
            <a:endParaRPr lang="en-GB"/>
          </a:p>
        </p:txBody>
      </p:sp>
      <p:sp>
        <p:nvSpPr>
          <p:cNvPr id="172033" name="Text Box 1"/>
          <p:cNvSpPr txBox="1">
            <a:spLocks noChangeArrowheads="1"/>
          </p:cNvSpPr>
          <p:nvPr/>
        </p:nvSpPr>
        <p:spPr bwMode="auto">
          <a:xfrm>
            <a:off x="0" y="1"/>
            <a:ext cx="2947233" cy="496471"/>
          </a:xfrm>
          <a:prstGeom prst="rect">
            <a:avLst/>
          </a:prstGeom>
          <a:noFill/>
          <a:ln w="9525">
            <a:noFill/>
            <a:round/>
            <a:headEnd/>
            <a:tailEnd/>
          </a:ln>
          <a:effectLst/>
        </p:spPr>
        <p:txBody>
          <a:bodyPr lIns="91432" tIns="45716" rIns="91432" bIns="45716"/>
          <a:lstStyle/>
          <a:p>
            <a:pPr>
              <a:tabLst>
                <a:tab pos="0" algn="l"/>
                <a:tab pos="907176" algn="l"/>
                <a:tab pos="1814352" algn="l"/>
                <a:tab pos="2721529" algn="l"/>
                <a:tab pos="3628705" algn="l"/>
                <a:tab pos="4535881" algn="l"/>
                <a:tab pos="5443057" algn="l"/>
                <a:tab pos="6350234" algn="l"/>
                <a:tab pos="7257410" algn="l"/>
                <a:tab pos="8164586" algn="l"/>
                <a:tab pos="9071762" algn="l"/>
                <a:tab pos="9978939" algn="l"/>
              </a:tabLst>
            </a:pPr>
            <a:r>
              <a:rPr lang="en-GB" sz="1200" dirty="0">
                <a:solidFill>
                  <a:srgbClr val="000000"/>
                </a:solidFill>
              </a:rPr>
              <a:t>JACAMAR MTH800 &amp; MTM800 EU</a:t>
            </a:r>
          </a:p>
        </p:txBody>
      </p:sp>
      <p:sp>
        <p:nvSpPr>
          <p:cNvPr id="172034" name="Text Box 2"/>
          <p:cNvSpPr txBox="1">
            <a:spLocks noChangeArrowheads="1"/>
          </p:cNvSpPr>
          <p:nvPr/>
        </p:nvSpPr>
        <p:spPr bwMode="auto">
          <a:xfrm>
            <a:off x="0" y="9377779"/>
            <a:ext cx="2947233" cy="496471"/>
          </a:xfrm>
          <a:prstGeom prst="rect">
            <a:avLst/>
          </a:prstGeom>
          <a:noFill/>
          <a:ln w="9525">
            <a:noFill/>
            <a:round/>
            <a:headEnd/>
            <a:tailEnd/>
          </a:ln>
          <a:effectLst/>
        </p:spPr>
        <p:txBody>
          <a:bodyPr lIns="91432" tIns="45716" rIns="91432" bIns="45716" anchor="b"/>
          <a:lstStyle/>
          <a:p>
            <a:pPr>
              <a:tabLst>
                <a:tab pos="0" algn="l"/>
                <a:tab pos="907176" algn="l"/>
                <a:tab pos="1814352" algn="l"/>
                <a:tab pos="2721529" algn="l"/>
                <a:tab pos="3628705" algn="l"/>
                <a:tab pos="4535881" algn="l"/>
                <a:tab pos="5443057" algn="l"/>
                <a:tab pos="6350234" algn="l"/>
                <a:tab pos="7257410" algn="l"/>
                <a:tab pos="8164586" algn="l"/>
                <a:tab pos="9071762" algn="l"/>
                <a:tab pos="9978939" algn="l"/>
              </a:tabLst>
            </a:pPr>
            <a:r>
              <a:rPr lang="en-GB" sz="1200" dirty="0">
                <a:solidFill>
                  <a:srgbClr val="000000"/>
                </a:solidFill>
              </a:rPr>
              <a:t>Participant Guide - Version 1.3</a:t>
            </a:r>
          </a:p>
        </p:txBody>
      </p:sp>
      <p:sp>
        <p:nvSpPr>
          <p:cNvPr id="172035" name="Text Box 3"/>
          <p:cNvSpPr txBox="1">
            <a:spLocks noChangeArrowheads="1"/>
          </p:cNvSpPr>
          <p:nvPr/>
        </p:nvSpPr>
        <p:spPr bwMode="auto">
          <a:xfrm>
            <a:off x="3850443" y="9377779"/>
            <a:ext cx="2947232" cy="496471"/>
          </a:xfrm>
          <a:prstGeom prst="rect">
            <a:avLst/>
          </a:prstGeom>
          <a:noFill/>
          <a:ln w="9525">
            <a:noFill/>
            <a:round/>
            <a:headEnd/>
            <a:tailEnd/>
          </a:ln>
          <a:effectLst/>
        </p:spPr>
        <p:txBody>
          <a:bodyPr lIns="91432" tIns="45716" rIns="91432" bIns="45716" anchor="b"/>
          <a:lstStyle/>
          <a:p>
            <a:pPr algn="r">
              <a:tabLst>
                <a:tab pos="0" algn="l"/>
                <a:tab pos="907176" algn="l"/>
                <a:tab pos="1814352" algn="l"/>
                <a:tab pos="2721529" algn="l"/>
                <a:tab pos="3628705" algn="l"/>
                <a:tab pos="4535881" algn="l"/>
                <a:tab pos="5443057" algn="l"/>
                <a:tab pos="6350234" algn="l"/>
                <a:tab pos="7257410" algn="l"/>
                <a:tab pos="8164586" algn="l"/>
                <a:tab pos="9071762" algn="l"/>
                <a:tab pos="9978939" algn="l"/>
              </a:tabLst>
            </a:pPr>
            <a:fld id="{80EC2FA4-1985-4197-9E8B-0B3845113DCD}" type="slidenum">
              <a:rPr lang="en-GB" sz="1200">
                <a:solidFill>
                  <a:srgbClr val="000000"/>
                </a:solidFill>
              </a:rPr>
              <a:pPr algn="r">
                <a:tabLst>
                  <a:tab pos="0" algn="l"/>
                  <a:tab pos="907176" algn="l"/>
                  <a:tab pos="1814352" algn="l"/>
                  <a:tab pos="2721529" algn="l"/>
                  <a:tab pos="3628705" algn="l"/>
                  <a:tab pos="4535881" algn="l"/>
                  <a:tab pos="5443057" algn="l"/>
                  <a:tab pos="6350234" algn="l"/>
                  <a:tab pos="7257410" algn="l"/>
                  <a:tab pos="8164586" algn="l"/>
                  <a:tab pos="9071762" algn="l"/>
                  <a:tab pos="9978939" algn="l"/>
                </a:tabLst>
              </a:pPr>
              <a:t>11</a:t>
            </a:fld>
            <a:endParaRPr lang="en-GB" sz="1200" dirty="0">
              <a:solidFill>
                <a:srgbClr val="000000"/>
              </a:solidFill>
            </a:endParaRPr>
          </a:p>
        </p:txBody>
      </p:sp>
      <p:sp>
        <p:nvSpPr>
          <p:cNvPr id="172036" name="Text Box 4"/>
          <p:cNvSpPr txBox="1">
            <a:spLocks noChangeArrowheads="1"/>
          </p:cNvSpPr>
          <p:nvPr/>
        </p:nvSpPr>
        <p:spPr bwMode="auto">
          <a:xfrm>
            <a:off x="1169138" y="737614"/>
            <a:ext cx="4460974" cy="3703829"/>
          </a:xfrm>
          <a:prstGeom prst="rect">
            <a:avLst/>
          </a:prstGeom>
          <a:solidFill>
            <a:srgbClr val="FFFFFF"/>
          </a:solidFill>
          <a:ln w="9525">
            <a:solidFill>
              <a:srgbClr val="000000"/>
            </a:solidFill>
            <a:miter lim="800000"/>
            <a:headEnd/>
            <a:tailEnd/>
          </a:ln>
          <a:effectLst/>
        </p:spPr>
        <p:txBody>
          <a:bodyPr wrap="none" lIns="90718" tIns="45359" rIns="90718" bIns="45359" anchor="ctr"/>
          <a:lstStyle/>
          <a:p>
            <a:endParaRPr lang="en-IE"/>
          </a:p>
        </p:txBody>
      </p:sp>
      <p:sp>
        <p:nvSpPr>
          <p:cNvPr id="172037" name="Text Box 5"/>
          <p:cNvSpPr txBox="1">
            <a:spLocks noGrp="1" noChangeArrowheads="1"/>
          </p:cNvSpPr>
          <p:nvPr>
            <p:ph type="body"/>
          </p:nvPr>
        </p:nvSpPr>
        <p:spPr bwMode="auto">
          <a:xfrm>
            <a:off x="907931" y="4690465"/>
            <a:ext cx="4981815" cy="4446171"/>
          </a:xfrm>
          <a:prstGeom prst="rect">
            <a:avLst/>
          </a:prstGeom>
          <a:noFill/>
          <a:ln>
            <a:round/>
            <a:headEnd/>
            <a:tailEnd/>
          </a:ln>
        </p:spPr>
        <p:txBody>
          <a:bodyPr lIns="91432" tIns="45716" rIns="91432" bIns="45716"/>
          <a:lstStyle/>
          <a:p>
            <a:pPr marL="226794" indent="-226794">
              <a:spcBef>
                <a:spcPts val="446"/>
              </a:spcBef>
              <a:buFont typeface="Times New Roman" pitchFamily="18" charset="0"/>
              <a:buAutoNum type="arabicPeriod"/>
              <a:tabLst>
                <a:tab pos="226794" algn="l"/>
                <a:tab pos="1133970" algn="l"/>
                <a:tab pos="2041147" algn="l"/>
                <a:tab pos="2948323" algn="l"/>
                <a:tab pos="3855499" algn="l"/>
                <a:tab pos="4762675" algn="l"/>
                <a:tab pos="5669852" algn="l"/>
                <a:tab pos="6577028" algn="l"/>
                <a:tab pos="7484204" algn="l"/>
                <a:tab pos="8391380" algn="l"/>
                <a:tab pos="9298556" algn="l"/>
                <a:tab pos="10205733" algn="l"/>
              </a:tabLst>
            </a:pPr>
            <a:r>
              <a:rPr lang="en-GB" dirty="0">
                <a:latin typeface="Arial" charset="0"/>
                <a:cs typeface="Arial" charset="0"/>
              </a:rPr>
              <a:t>Discuss </a:t>
            </a:r>
            <a:r>
              <a:rPr lang="en-GB" dirty="0" smtClean="0">
                <a:latin typeface="Arial" charset="0"/>
                <a:cs typeface="Arial" charset="0"/>
              </a:rPr>
              <a:t>Private </a:t>
            </a:r>
            <a:r>
              <a:rPr lang="en-GB" dirty="0">
                <a:latin typeface="Arial" charset="0"/>
                <a:cs typeface="Arial" charset="0"/>
              </a:rPr>
              <a:t>call</a:t>
            </a:r>
          </a:p>
          <a:p>
            <a:pPr marL="680382" lvl="1" indent="-226794">
              <a:spcBef>
                <a:spcPts val="446"/>
              </a:spcBef>
              <a:buFont typeface="Arial" charset="0"/>
              <a:buChar char="•"/>
              <a:tabLst>
                <a:tab pos="226794" algn="l"/>
                <a:tab pos="1133970" algn="l"/>
                <a:tab pos="2041147" algn="l"/>
                <a:tab pos="2948323" algn="l"/>
                <a:tab pos="3855499" algn="l"/>
                <a:tab pos="4762675" algn="l"/>
                <a:tab pos="5669852" algn="l"/>
                <a:tab pos="6577028" algn="l"/>
                <a:tab pos="7484204" algn="l"/>
                <a:tab pos="8391380" algn="l"/>
                <a:tab pos="9298556" algn="l"/>
                <a:tab pos="10205733" algn="l"/>
              </a:tabLst>
            </a:pPr>
            <a:r>
              <a:rPr lang="en-GB" dirty="0">
                <a:latin typeface="Arial" charset="0"/>
                <a:cs typeface="Arial" charset="0"/>
              </a:rPr>
              <a:t>Half </a:t>
            </a:r>
            <a:r>
              <a:rPr lang="en-GB" dirty="0" smtClean="0">
                <a:latin typeface="Arial" charset="0"/>
                <a:cs typeface="Arial" charset="0"/>
              </a:rPr>
              <a:t>duplex</a:t>
            </a:r>
            <a:endParaRPr lang="en-GB" dirty="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a:noFill/>
        </p:spPr>
        <p:txBody>
          <a:bodyPr/>
          <a:lstStyle/>
          <a:p>
            <a:r>
              <a:rPr lang="en-GB"/>
              <a:t>GARDA MTP850 &amp; MTM800e EU</a:t>
            </a:r>
          </a:p>
        </p:txBody>
      </p:sp>
      <p:sp>
        <p:nvSpPr>
          <p:cNvPr id="155651" name="Rectangle 6"/>
          <p:cNvSpPr>
            <a:spLocks noGrp="1" noChangeArrowheads="1"/>
          </p:cNvSpPr>
          <p:nvPr>
            <p:ph type="ftr" sz="quarter"/>
          </p:nvPr>
        </p:nvSpPr>
        <p:spPr>
          <a:noFill/>
        </p:spPr>
        <p:txBody>
          <a:bodyPr/>
          <a:lstStyle/>
          <a:p>
            <a:r>
              <a:rPr lang="en-GB"/>
              <a:t>Participant Guide – DRAFT 2-1</a:t>
            </a:r>
          </a:p>
        </p:txBody>
      </p:sp>
      <p:sp>
        <p:nvSpPr>
          <p:cNvPr id="155652" name="Rectangle 7"/>
          <p:cNvSpPr>
            <a:spLocks noGrp="1" noChangeArrowheads="1"/>
          </p:cNvSpPr>
          <p:nvPr>
            <p:ph type="sldNum" sz="quarter"/>
          </p:nvPr>
        </p:nvSpPr>
        <p:spPr>
          <a:noFill/>
        </p:spPr>
        <p:txBody>
          <a:bodyPr/>
          <a:lstStyle/>
          <a:p>
            <a:fld id="{52AA6085-AAC3-47D6-B50A-84D8F32CD6AC}" type="slidenum">
              <a:rPr lang="en-GB"/>
              <a:pPr/>
              <a:t>12</a:t>
            </a:fld>
            <a:endParaRPr lang="en-GB"/>
          </a:p>
        </p:txBody>
      </p:sp>
      <p:sp>
        <p:nvSpPr>
          <p:cNvPr id="155653" name="Text Box 1"/>
          <p:cNvSpPr txBox="1">
            <a:spLocks noChangeArrowheads="1"/>
          </p:cNvSpPr>
          <p:nvPr/>
        </p:nvSpPr>
        <p:spPr bwMode="auto">
          <a:xfrm>
            <a:off x="0" y="1"/>
            <a:ext cx="2947430" cy="496325"/>
          </a:xfrm>
          <a:prstGeom prst="rect">
            <a:avLst/>
          </a:prstGeom>
          <a:noFill/>
          <a:ln w="9525">
            <a:noFill/>
            <a:round/>
            <a:headEnd/>
            <a:tailEnd/>
          </a:ln>
        </p:spPr>
        <p:txBody>
          <a:bodyPr lIns="92160" tIns="46080" rIns="92160" bIns="4608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JACAMAR MTH800 &amp; MTM800 EU</a:t>
            </a:r>
          </a:p>
        </p:txBody>
      </p:sp>
      <p:sp>
        <p:nvSpPr>
          <p:cNvPr id="155654" name="Text Box 2"/>
          <p:cNvSpPr txBox="1">
            <a:spLocks noChangeArrowheads="1"/>
          </p:cNvSpPr>
          <p:nvPr/>
        </p:nvSpPr>
        <p:spPr bwMode="auto">
          <a:xfrm>
            <a:off x="0" y="9377925"/>
            <a:ext cx="2947430" cy="496325"/>
          </a:xfrm>
          <a:prstGeom prst="rect">
            <a:avLst/>
          </a:prstGeom>
          <a:noFill/>
          <a:ln w="9525">
            <a:noFill/>
            <a:round/>
            <a:headEnd/>
            <a:tailEnd/>
          </a:ln>
        </p:spPr>
        <p:txBody>
          <a:bodyPr lIns="92160" tIns="46080" rIns="92160" bIns="46080" anchor="b"/>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Participant Guide - Version 1.3</a:t>
            </a:r>
          </a:p>
        </p:txBody>
      </p:sp>
      <p:sp>
        <p:nvSpPr>
          <p:cNvPr id="155655" name="Text Box 3"/>
          <p:cNvSpPr txBox="1">
            <a:spLocks noChangeArrowheads="1"/>
          </p:cNvSpPr>
          <p:nvPr/>
        </p:nvSpPr>
        <p:spPr bwMode="auto">
          <a:xfrm>
            <a:off x="3850247" y="9377925"/>
            <a:ext cx="2947430" cy="496325"/>
          </a:xfrm>
          <a:prstGeom prst="rect">
            <a:avLst/>
          </a:prstGeom>
          <a:noFill/>
          <a:ln w="9525">
            <a:noFill/>
            <a:round/>
            <a:headEnd/>
            <a:tailEnd/>
          </a:ln>
        </p:spPr>
        <p:txBody>
          <a:bodyPr lIns="92160" tIns="46080" rIns="92160" bIns="46080" anchor="b"/>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DEEF3CB-85F7-46FF-BA9F-5E093E158C5F}" type="slidenum">
              <a:rPr lang="en-GB" sz="1200">
                <a:solidFill>
                  <a:srgbClr val="000000"/>
                </a:solidFill>
              </a:rPr>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en-GB" sz="1200">
              <a:solidFill>
                <a:srgbClr val="000000"/>
              </a:solidFill>
            </a:endParaRPr>
          </a:p>
        </p:txBody>
      </p:sp>
      <p:sp>
        <p:nvSpPr>
          <p:cNvPr id="155656" name="Text Box 4"/>
          <p:cNvSpPr txBox="1">
            <a:spLocks noChangeArrowheads="1"/>
          </p:cNvSpPr>
          <p:nvPr/>
        </p:nvSpPr>
        <p:spPr bwMode="auto">
          <a:xfrm>
            <a:off x="1168351" y="737956"/>
            <a:ext cx="4460975" cy="3702844"/>
          </a:xfrm>
          <a:prstGeom prst="rect">
            <a:avLst/>
          </a:prstGeom>
          <a:solidFill>
            <a:srgbClr val="FFFFFF"/>
          </a:solidFill>
          <a:ln w="9525">
            <a:solidFill>
              <a:srgbClr val="000000"/>
            </a:solidFill>
            <a:miter lim="800000"/>
            <a:headEnd/>
            <a:tailEnd/>
          </a:ln>
        </p:spPr>
        <p:txBody>
          <a:bodyPr wrap="none" anchor="ctr"/>
          <a:lstStyle/>
          <a:p>
            <a:endParaRPr lang="en-IE"/>
          </a:p>
        </p:txBody>
      </p:sp>
      <p:sp>
        <p:nvSpPr>
          <p:cNvPr id="155657" name="Text Box 5"/>
          <p:cNvSpPr txBox="1">
            <a:spLocks noGrp="1" noChangeArrowheads="1"/>
          </p:cNvSpPr>
          <p:nvPr>
            <p:ph type="body"/>
          </p:nvPr>
        </p:nvSpPr>
        <p:spPr>
          <a:xfrm>
            <a:off x="907243" y="4690596"/>
            <a:ext cx="4983192" cy="4445698"/>
          </a:xfrm>
          <a:noFill/>
          <a:ln/>
        </p:spPr>
        <p:txBody>
          <a:bodyPr/>
          <a:lstStyle/>
          <a:p>
            <a:pPr marL="228600" indent="-228600" eaLnBrk="1" hangingPunct="1">
              <a:spcBef>
                <a:spcPts val="450"/>
              </a:spcBef>
              <a:buFont typeface="Times New Roman"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dirty="0" smtClean="0">
                <a:latin typeface="Arial" charset="0"/>
                <a:cs typeface="Arial" charset="0"/>
              </a:rPr>
              <a:t>Demonstrate procedure, allow delegates to carry out the procedure</a:t>
            </a:r>
          </a:p>
          <a:p>
            <a:pPr marL="228600" indent="-228600" eaLnBrk="1" hangingPunct="1">
              <a:spcBef>
                <a:spcPts val="450"/>
              </a:spcBef>
              <a:buFont typeface="Times New Roman"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dirty="0" smtClean="0">
                <a:latin typeface="Arial" charset="0"/>
                <a:cs typeface="Arial" charset="0"/>
              </a:rPr>
              <a:t>Have all users answer a radio check</a:t>
            </a:r>
          </a:p>
          <a:p>
            <a:pPr marL="228600" indent="-228600" eaLnBrk="1" hangingPunct="1">
              <a:spcBef>
                <a:spcPts val="450"/>
              </a:spcBef>
              <a:buFont typeface="Times New Roman"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u="sng" dirty="0" smtClean="0">
                <a:latin typeface="Arial" charset="0"/>
                <a:cs typeface="Arial" charset="0"/>
              </a:rPr>
              <a:t>Call will drop after 7 seconds if not in use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DMO – back to back off net </a:t>
            </a:r>
            <a:r>
              <a:rPr lang="en-IE" dirty="0" err="1" smtClean="0"/>
              <a:t>comms</a:t>
            </a:r>
            <a:r>
              <a:rPr lang="en-IE" dirty="0" smtClean="0"/>
              <a:t>. Line of sight,</a:t>
            </a:r>
            <a:r>
              <a:rPr lang="en-IE" baseline="0" dirty="0" smtClean="0"/>
              <a:t> localised incident.</a:t>
            </a:r>
            <a:endParaRPr lang="en-IE" dirty="0"/>
          </a:p>
        </p:txBody>
      </p:sp>
      <p:sp>
        <p:nvSpPr>
          <p:cNvPr id="4" name="Slide Number Placeholder 3"/>
          <p:cNvSpPr>
            <a:spLocks noGrp="1"/>
          </p:cNvSpPr>
          <p:nvPr>
            <p:ph type="sldNum" sz="quarter" idx="10"/>
          </p:nvPr>
        </p:nvSpPr>
        <p:spPr/>
        <p:txBody>
          <a:bodyPr/>
          <a:lstStyle/>
          <a:p>
            <a:fld id="{0532E79B-DF33-4C29-9B0F-A49EA2677930}" type="slidenum">
              <a:rPr lang="en-IE" smtClean="0"/>
              <a:pPr/>
              <a:t>13</a:t>
            </a:fld>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a:noFill/>
        </p:spPr>
        <p:txBody>
          <a:bodyPr/>
          <a:lstStyle/>
          <a:p>
            <a:r>
              <a:rPr lang="en-GB"/>
              <a:t>GARDA MTP850 &amp; MTM800e EU</a:t>
            </a:r>
          </a:p>
        </p:txBody>
      </p:sp>
      <p:sp>
        <p:nvSpPr>
          <p:cNvPr id="157699" name="Rectangle 6"/>
          <p:cNvSpPr>
            <a:spLocks noGrp="1" noChangeArrowheads="1"/>
          </p:cNvSpPr>
          <p:nvPr>
            <p:ph type="ftr" sz="quarter"/>
          </p:nvPr>
        </p:nvSpPr>
        <p:spPr>
          <a:noFill/>
        </p:spPr>
        <p:txBody>
          <a:bodyPr/>
          <a:lstStyle/>
          <a:p>
            <a:r>
              <a:rPr lang="en-GB"/>
              <a:t>Participant Guide – DRAFT 2-1</a:t>
            </a:r>
          </a:p>
        </p:txBody>
      </p:sp>
      <p:sp>
        <p:nvSpPr>
          <p:cNvPr id="157700" name="Rectangle 7"/>
          <p:cNvSpPr>
            <a:spLocks noGrp="1" noChangeArrowheads="1"/>
          </p:cNvSpPr>
          <p:nvPr>
            <p:ph type="sldNum" sz="quarter"/>
          </p:nvPr>
        </p:nvSpPr>
        <p:spPr>
          <a:noFill/>
        </p:spPr>
        <p:txBody>
          <a:bodyPr/>
          <a:lstStyle/>
          <a:p>
            <a:fld id="{AF0E4904-6C4C-410C-B8E9-C55B04C954CE}" type="slidenum">
              <a:rPr lang="en-GB"/>
              <a:pPr/>
              <a:t>15</a:t>
            </a:fld>
            <a:endParaRPr lang="en-GB"/>
          </a:p>
        </p:txBody>
      </p:sp>
      <p:sp>
        <p:nvSpPr>
          <p:cNvPr id="157701" name="Text Box 1"/>
          <p:cNvSpPr txBox="1">
            <a:spLocks noChangeArrowheads="1"/>
          </p:cNvSpPr>
          <p:nvPr/>
        </p:nvSpPr>
        <p:spPr bwMode="auto">
          <a:xfrm>
            <a:off x="0" y="1"/>
            <a:ext cx="2947430" cy="496325"/>
          </a:xfrm>
          <a:prstGeom prst="rect">
            <a:avLst/>
          </a:prstGeom>
          <a:noFill/>
          <a:ln w="9525">
            <a:noFill/>
            <a:round/>
            <a:headEnd/>
            <a:tailEnd/>
          </a:ln>
        </p:spPr>
        <p:txBody>
          <a:bodyPr lIns="92160" tIns="46080" rIns="92160" bIns="4608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JACAMAR MTH800 &amp; MTM800 EU</a:t>
            </a:r>
          </a:p>
        </p:txBody>
      </p:sp>
      <p:sp>
        <p:nvSpPr>
          <p:cNvPr id="157702" name="Text Box 2"/>
          <p:cNvSpPr txBox="1">
            <a:spLocks noChangeArrowheads="1"/>
          </p:cNvSpPr>
          <p:nvPr/>
        </p:nvSpPr>
        <p:spPr bwMode="auto">
          <a:xfrm>
            <a:off x="0" y="9377925"/>
            <a:ext cx="2947430" cy="496325"/>
          </a:xfrm>
          <a:prstGeom prst="rect">
            <a:avLst/>
          </a:prstGeom>
          <a:noFill/>
          <a:ln w="9525">
            <a:noFill/>
            <a:round/>
            <a:headEnd/>
            <a:tailEnd/>
          </a:ln>
        </p:spPr>
        <p:txBody>
          <a:bodyPr lIns="92160" tIns="46080" rIns="92160" bIns="46080" anchor="b"/>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Participant Guide - Version 1.3</a:t>
            </a:r>
          </a:p>
        </p:txBody>
      </p:sp>
      <p:sp>
        <p:nvSpPr>
          <p:cNvPr id="157703" name="Text Box 3"/>
          <p:cNvSpPr txBox="1">
            <a:spLocks noChangeArrowheads="1"/>
          </p:cNvSpPr>
          <p:nvPr/>
        </p:nvSpPr>
        <p:spPr bwMode="auto">
          <a:xfrm>
            <a:off x="3850247" y="9377925"/>
            <a:ext cx="2947430" cy="496325"/>
          </a:xfrm>
          <a:prstGeom prst="rect">
            <a:avLst/>
          </a:prstGeom>
          <a:noFill/>
          <a:ln w="9525">
            <a:noFill/>
            <a:round/>
            <a:headEnd/>
            <a:tailEnd/>
          </a:ln>
        </p:spPr>
        <p:txBody>
          <a:bodyPr lIns="92160" tIns="46080" rIns="92160" bIns="46080" anchor="b"/>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085E98F-5924-435D-8CDF-1CBC5049B647}" type="slidenum">
              <a:rPr lang="en-GB" sz="1200">
                <a:solidFill>
                  <a:srgbClr val="000000"/>
                </a:solidFill>
              </a:rPr>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en-GB" sz="1200">
              <a:solidFill>
                <a:srgbClr val="000000"/>
              </a:solidFill>
            </a:endParaRPr>
          </a:p>
        </p:txBody>
      </p:sp>
      <p:sp>
        <p:nvSpPr>
          <p:cNvPr id="157704" name="Text Box 4"/>
          <p:cNvSpPr txBox="1">
            <a:spLocks noChangeArrowheads="1"/>
          </p:cNvSpPr>
          <p:nvPr/>
        </p:nvSpPr>
        <p:spPr bwMode="auto">
          <a:xfrm>
            <a:off x="1168351" y="737956"/>
            <a:ext cx="4460975" cy="3702844"/>
          </a:xfrm>
          <a:prstGeom prst="rect">
            <a:avLst/>
          </a:prstGeom>
          <a:solidFill>
            <a:srgbClr val="FFFFFF"/>
          </a:solidFill>
          <a:ln w="9525">
            <a:solidFill>
              <a:srgbClr val="000000"/>
            </a:solidFill>
            <a:miter lim="800000"/>
            <a:headEnd/>
            <a:tailEnd/>
          </a:ln>
        </p:spPr>
        <p:txBody>
          <a:bodyPr wrap="none" anchor="ctr"/>
          <a:lstStyle/>
          <a:p>
            <a:endParaRPr lang="en-IE"/>
          </a:p>
        </p:txBody>
      </p:sp>
      <p:sp>
        <p:nvSpPr>
          <p:cNvPr id="157705" name="Text Box 5"/>
          <p:cNvSpPr txBox="1">
            <a:spLocks noGrp="1" noChangeArrowheads="1"/>
          </p:cNvSpPr>
          <p:nvPr>
            <p:ph type="body"/>
          </p:nvPr>
        </p:nvSpPr>
        <p:spPr>
          <a:xfrm>
            <a:off x="907243" y="4690596"/>
            <a:ext cx="4983192" cy="4445698"/>
          </a:xfrm>
          <a:noFill/>
          <a:ln/>
        </p:spPr>
        <p:txBody>
          <a:bodyPr/>
          <a:lstStyle/>
          <a:p>
            <a:pPr marL="228600" indent="-228600" eaLnBrk="1" hangingPunct="1">
              <a:spcBef>
                <a:spcPts val="450"/>
              </a:spcBef>
              <a:buFont typeface="Times New Roman"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dirty="0" smtClean="0">
                <a:latin typeface="Arial" charset="0"/>
                <a:cs typeface="Arial" charset="0"/>
              </a:rPr>
              <a:t>Demonstrate the procedures</a:t>
            </a:r>
          </a:p>
          <a:p>
            <a:pPr marL="228600" indent="-228600" eaLnBrk="1" hangingPunct="1">
              <a:spcBef>
                <a:spcPts val="450"/>
              </a:spcBef>
              <a:buFont typeface="Times New Roman"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dirty="0" smtClean="0">
                <a:latin typeface="Arial" charset="0"/>
                <a:cs typeface="Arial" charset="0"/>
              </a:rPr>
              <a:t>Allow delegates to practice the procedures.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p>
            <a:r>
              <a:rPr lang="en-GB" smtClean="0"/>
              <a:t>GARDA MTP850 &amp; MTM800e EU</a:t>
            </a:r>
          </a:p>
        </p:txBody>
      </p:sp>
      <p:sp>
        <p:nvSpPr>
          <p:cNvPr id="37891" name="Rectangle 6"/>
          <p:cNvSpPr>
            <a:spLocks noGrp="1" noChangeArrowheads="1"/>
          </p:cNvSpPr>
          <p:nvPr>
            <p:ph type="ftr" sz="quarter"/>
          </p:nvPr>
        </p:nvSpPr>
        <p:spPr>
          <a:noFill/>
        </p:spPr>
        <p:txBody>
          <a:bodyPr/>
          <a:lstStyle/>
          <a:p>
            <a:r>
              <a:rPr lang="en-GB" smtClean="0"/>
              <a:t>Participant Guide – DRAFT 2-1</a:t>
            </a:r>
          </a:p>
        </p:txBody>
      </p:sp>
      <p:sp>
        <p:nvSpPr>
          <p:cNvPr id="37892" name="Rectangle 7"/>
          <p:cNvSpPr>
            <a:spLocks noGrp="1" noChangeArrowheads="1"/>
          </p:cNvSpPr>
          <p:nvPr>
            <p:ph type="sldNum" sz="quarter"/>
          </p:nvPr>
        </p:nvSpPr>
        <p:spPr>
          <a:noFill/>
        </p:spPr>
        <p:txBody>
          <a:bodyPr/>
          <a:lstStyle/>
          <a:p>
            <a:fld id="{1EA09270-DFD1-4F1D-8381-378C69530CB1}" type="slidenum">
              <a:rPr lang="en-GB" smtClean="0"/>
              <a:pPr/>
              <a:t>17</a:t>
            </a:fld>
            <a:endParaRPr lang="en-GB" smtClean="0"/>
          </a:p>
        </p:txBody>
      </p:sp>
      <p:sp>
        <p:nvSpPr>
          <p:cNvPr id="37893" name="Text Box 1"/>
          <p:cNvSpPr txBox="1">
            <a:spLocks noChangeArrowheads="1"/>
          </p:cNvSpPr>
          <p:nvPr/>
        </p:nvSpPr>
        <p:spPr bwMode="auto">
          <a:xfrm>
            <a:off x="0" y="0"/>
            <a:ext cx="2947234" cy="496472"/>
          </a:xfrm>
          <a:prstGeom prst="rect">
            <a:avLst/>
          </a:prstGeom>
          <a:noFill/>
          <a:ln w="9525">
            <a:noFill/>
            <a:round/>
            <a:headEnd/>
            <a:tailEnd/>
          </a:ln>
        </p:spPr>
        <p:txBody>
          <a:bodyPr lIns="92147" tIns="46074" rIns="92147" bIns="46074"/>
          <a:lstStyle/>
          <a:p>
            <a:pPr>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r>
              <a:rPr lang="en-GB" sz="1200" dirty="0">
                <a:solidFill>
                  <a:srgbClr val="000000"/>
                </a:solidFill>
              </a:rPr>
              <a:t>JACAMAR MTH800 &amp; MTM800 EU</a:t>
            </a:r>
          </a:p>
        </p:txBody>
      </p:sp>
      <p:sp>
        <p:nvSpPr>
          <p:cNvPr id="37894" name="Text Box 2"/>
          <p:cNvSpPr txBox="1">
            <a:spLocks noChangeArrowheads="1"/>
          </p:cNvSpPr>
          <p:nvPr/>
        </p:nvSpPr>
        <p:spPr bwMode="auto">
          <a:xfrm>
            <a:off x="0" y="9377779"/>
            <a:ext cx="2947234" cy="496472"/>
          </a:xfrm>
          <a:prstGeom prst="rect">
            <a:avLst/>
          </a:prstGeom>
          <a:noFill/>
          <a:ln w="9525">
            <a:noFill/>
            <a:round/>
            <a:headEnd/>
            <a:tailEnd/>
          </a:ln>
        </p:spPr>
        <p:txBody>
          <a:bodyPr lIns="92147" tIns="46074" rIns="92147" bIns="46074" anchor="b"/>
          <a:lstStyle/>
          <a:p>
            <a:pPr>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r>
              <a:rPr lang="en-GB" sz="1200" dirty="0">
                <a:solidFill>
                  <a:srgbClr val="000000"/>
                </a:solidFill>
              </a:rPr>
              <a:t>Participant Guide - Version 1.3</a:t>
            </a:r>
          </a:p>
        </p:txBody>
      </p:sp>
      <p:sp>
        <p:nvSpPr>
          <p:cNvPr id="37895" name="Text Box 3"/>
          <p:cNvSpPr txBox="1">
            <a:spLocks noChangeArrowheads="1"/>
          </p:cNvSpPr>
          <p:nvPr/>
        </p:nvSpPr>
        <p:spPr bwMode="auto">
          <a:xfrm>
            <a:off x="3850443" y="9377779"/>
            <a:ext cx="2947233" cy="496472"/>
          </a:xfrm>
          <a:prstGeom prst="rect">
            <a:avLst/>
          </a:prstGeom>
          <a:noFill/>
          <a:ln w="9525">
            <a:noFill/>
            <a:round/>
            <a:headEnd/>
            <a:tailEnd/>
          </a:ln>
        </p:spPr>
        <p:txBody>
          <a:bodyPr lIns="92147" tIns="46074" rIns="92147" bIns="46074" anchor="b"/>
          <a:lstStyle/>
          <a:p>
            <a:pPr algn="r">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fld id="{7C82EF73-76E4-432C-B3F5-93DE47B998D8}" type="slidenum">
              <a:rPr lang="en-GB" sz="1200">
                <a:solidFill>
                  <a:srgbClr val="000000"/>
                </a:solidFill>
              </a:rPr>
              <a:pPr algn="r">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t>17</a:t>
            </a:fld>
            <a:endParaRPr lang="en-GB" sz="1200" dirty="0">
              <a:solidFill>
                <a:srgbClr val="000000"/>
              </a:solidFill>
            </a:endParaRPr>
          </a:p>
        </p:txBody>
      </p:sp>
      <p:sp>
        <p:nvSpPr>
          <p:cNvPr id="37896" name="Text Box 4"/>
          <p:cNvSpPr txBox="1">
            <a:spLocks noChangeArrowheads="1"/>
          </p:cNvSpPr>
          <p:nvPr/>
        </p:nvSpPr>
        <p:spPr bwMode="auto">
          <a:xfrm>
            <a:off x="1169138" y="737614"/>
            <a:ext cx="4460974" cy="3703829"/>
          </a:xfrm>
          <a:prstGeom prst="rect">
            <a:avLst/>
          </a:prstGeom>
          <a:solidFill>
            <a:srgbClr val="FFFFFF"/>
          </a:solidFill>
          <a:ln w="9525">
            <a:solidFill>
              <a:srgbClr val="000000"/>
            </a:solidFill>
            <a:miter lim="800000"/>
            <a:headEnd/>
            <a:tailEnd/>
          </a:ln>
        </p:spPr>
        <p:txBody>
          <a:bodyPr wrap="none" lIns="91428" tIns="45714" rIns="91428" bIns="45714" anchor="ctr"/>
          <a:lstStyle/>
          <a:p>
            <a:endParaRPr lang="en-IE"/>
          </a:p>
        </p:txBody>
      </p:sp>
      <p:sp>
        <p:nvSpPr>
          <p:cNvPr id="37897" name="Text Box 5"/>
          <p:cNvSpPr>
            <a:spLocks noGrp="1" noChangeArrowheads="1"/>
          </p:cNvSpPr>
          <p:nvPr>
            <p:ph type="body"/>
          </p:nvPr>
        </p:nvSpPr>
        <p:spPr>
          <a:xfrm>
            <a:off x="907931" y="4690466"/>
            <a:ext cx="4981815" cy="4446171"/>
          </a:xfrm>
          <a:noFill/>
          <a:ln/>
        </p:spPr>
        <p:txBody>
          <a:bodyPr/>
          <a:lstStyle/>
          <a:p>
            <a:pPr marL="227183" indent="-227183">
              <a:spcBef>
                <a:spcPts val="447"/>
              </a:spcBef>
              <a:buFont typeface="Times New Roman" pitchFamily="18" charset="0"/>
              <a:buAutoNum type="arabicPeriod"/>
              <a:tabLst>
                <a:tab pos="227183" algn="l"/>
                <a:tab pos="1142224" algn="l"/>
                <a:tab pos="2055688" algn="l"/>
                <a:tab pos="2970730" algn="l"/>
                <a:tab pos="3884193" algn="l"/>
                <a:tab pos="4799234" algn="l"/>
                <a:tab pos="5712698" algn="l"/>
                <a:tab pos="6627740" algn="l"/>
                <a:tab pos="7541203" algn="l"/>
                <a:tab pos="8456244" algn="l"/>
                <a:tab pos="9371286" algn="l"/>
                <a:tab pos="10284750" algn="l"/>
              </a:tabLst>
            </a:pPr>
            <a:r>
              <a:rPr lang="en-GB" dirty="0" smtClean="0">
                <a:latin typeface="Arial" charset="0"/>
                <a:cs typeface="Arial" charset="0"/>
              </a:rPr>
              <a:t>Discuss but do not demonstrate the procedure</a:t>
            </a:r>
          </a:p>
          <a:p>
            <a:pPr marL="227183" indent="-227183">
              <a:spcBef>
                <a:spcPts val="447"/>
              </a:spcBef>
              <a:tabLst>
                <a:tab pos="227183" algn="l"/>
                <a:tab pos="1142224" algn="l"/>
                <a:tab pos="2055688" algn="l"/>
                <a:tab pos="2970730" algn="l"/>
                <a:tab pos="3884193" algn="l"/>
                <a:tab pos="4799234" algn="l"/>
                <a:tab pos="5712698" algn="l"/>
                <a:tab pos="6627740" algn="l"/>
                <a:tab pos="7541203" algn="l"/>
                <a:tab pos="8456244" algn="l"/>
                <a:tab pos="9371286" algn="l"/>
                <a:tab pos="10284750" algn="l"/>
              </a:tabLst>
            </a:pPr>
            <a:endParaRPr lang="en-GB" dirty="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n-GB" smtClean="0"/>
              <a:t>Irish Prison Service MTP850 &amp; MTM800e EU</a:t>
            </a:r>
          </a:p>
        </p:txBody>
      </p:sp>
      <p:sp>
        <p:nvSpPr>
          <p:cNvPr id="44035" name="Rectangle 6"/>
          <p:cNvSpPr>
            <a:spLocks noGrp="1" noChangeArrowheads="1"/>
          </p:cNvSpPr>
          <p:nvPr>
            <p:ph type="ftr" sz="quarter"/>
          </p:nvPr>
        </p:nvSpPr>
        <p:spPr>
          <a:noFill/>
        </p:spPr>
        <p:txBody>
          <a:bodyPr/>
          <a:lstStyle/>
          <a:p>
            <a:r>
              <a:rPr lang="en-GB" smtClean="0"/>
              <a:t>Participant Guide 1-1</a:t>
            </a:r>
          </a:p>
        </p:txBody>
      </p:sp>
      <p:sp>
        <p:nvSpPr>
          <p:cNvPr id="44036" name="Rectangle 7"/>
          <p:cNvSpPr>
            <a:spLocks noGrp="1" noChangeArrowheads="1"/>
          </p:cNvSpPr>
          <p:nvPr>
            <p:ph type="sldNum" sz="quarter"/>
          </p:nvPr>
        </p:nvSpPr>
        <p:spPr>
          <a:noFill/>
        </p:spPr>
        <p:txBody>
          <a:bodyPr/>
          <a:lstStyle/>
          <a:p>
            <a:fld id="{123E48E2-4857-4659-96AA-F557F63A5A8A}" type="slidenum">
              <a:rPr lang="en-GB" smtClean="0"/>
              <a:pPr/>
              <a:t>2</a:t>
            </a:fld>
            <a:endParaRPr lang="en-GB" smtClean="0"/>
          </a:p>
        </p:txBody>
      </p:sp>
      <p:sp>
        <p:nvSpPr>
          <p:cNvPr id="44037" name="Text Box 1026"/>
          <p:cNvSpPr txBox="1">
            <a:spLocks noChangeArrowheads="1"/>
          </p:cNvSpPr>
          <p:nvPr/>
        </p:nvSpPr>
        <p:spPr bwMode="auto">
          <a:xfrm>
            <a:off x="0" y="1"/>
            <a:ext cx="2947234" cy="496472"/>
          </a:xfrm>
          <a:prstGeom prst="rect">
            <a:avLst/>
          </a:prstGeom>
          <a:noFill/>
          <a:ln w="9525">
            <a:noFill/>
            <a:round/>
            <a:headEnd/>
            <a:tailEnd/>
          </a:ln>
        </p:spPr>
        <p:txBody>
          <a:bodyPr lIns="92160" tIns="46080" rIns="92160" bIns="4608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JACAMAR MTH800 &amp; MTM800 EU</a:t>
            </a:r>
          </a:p>
        </p:txBody>
      </p:sp>
      <p:sp>
        <p:nvSpPr>
          <p:cNvPr id="44038" name="Text Box 1027"/>
          <p:cNvSpPr txBox="1">
            <a:spLocks noChangeArrowheads="1"/>
          </p:cNvSpPr>
          <p:nvPr/>
        </p:nvSpPr>
        <p:spPr bwMode="auto">
          <a:xfrm>
            <a:off x="0" y="9377780"/>
            <a:ext cx="2947234" cy="496472"/>
          </a:xfrm>
          <a:prstGeom prst="rect">
            <a:avLst/>
          </a:prstGeom>
          <a:noFill/>
          <a:ln w="9525">
            <a:noFill/>
            <a:round/>
            <a:headEnd/>
            <a:tailEnd/>
          </a:ln>
        </p:spPr>
        <p:txBody>
          <a:bodyPr lIns="92160" tIns="46080" rIns="92160" bIns="46080" anchor="b"/>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Participant Guide - Version 1.3</a:t>
            </a:r>
          </a:p>
        </p:txBody>
      </p:sp>
      <p:sp>
        <p:nvSpPr>
          <p:cNvPr id="44039" name="Text Box 1028"/>
          <p:cNvSpPr txBox="1">
            <a:spLocks noChangeArrowheads="1"/>
          </p:cNvSpPr>
          <p:nvPr/>
        </p:nvSpPr>
        <p:spPr bwMode="auto">
          <a:xfrm>
            <a:off x="3850444" y="9377780"/>
            <a:ext cx="2947233" cy="496472"/>
          </a:xfrm>
          <a:prstGeom prst="rect">
            <a:avLst/>
          </a:prstGeom>
          <a:noFill/>
          <a:ln w="9525">
            <a:noFill/>
            <a:round/>
            <a:headEnd/>
            <a:tailEnd/>
          </a:ln>
        </p:spPr>
        <p:txBody>
          <a:bodyPr lIns="92160" tIns="46080" rIns="92160" bIns="46080" anchor="b"/>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F0EDE32-E17A-4E88-8C94-1BDA75F50349}" type="slidenum">
              <a:rPr lang="en-GB" sz="1200">
                <a:solidFill>
                  <a:srgbClr val="000000"/>
                </a:solidFill>
              </a:rPr>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en-GB" sz="1200">
              <a:solidFill>
                <a:srgbClr val="000000"/>
              </a:solidFill>
            </a:endParaRPr>
          </a:p>
        </p:txBody>
      </p:sp>
      <p:sp>
        <p:nvSpPr>
          <p:cNvPr id="44040" name="Text Box 1029"/>
          <p:cNvSpPr txBox="1">
            <a:spLocks noChangeArrowheads="1"/>
          </p:cNvSpPr>
          <p:nvPr/>
        </p:nvSpPr>
        <p:spPr bwMode="auto">
          <a:xfrm>
            <a:off x="1169138" y="739193"/>
            <a:ext cx="4460974" cy="3705405"/>
          </a:xfrm>
          <a:prstGeom prst="rect">
            <a:avLst/>
          </a:prstGeom>
          <a:solidFill>
            <a:srgbClr val="FFFFFF"/>
          </a:solidFill>
          <a:ln w="9525">
            <a:solidFill>
              <a:srgbClr val="000000"/>
            </a:solidFill>
            <a:miter lim="800000"/>
            <a:headEnd/>
            <a:tailEnd/>
          </a:ln>
        </p:spPr>
        <p:txBody>
          <a:bodyPr wrap="none" anchor="ctr"/>
          <a:lstStyle/>
          <a:p>
            <a:endParaRPr lang="en-IE"/>
          </a:p>
        </p:txBody>
      </p:sp>
      <p:sp>
        <p:nvSpPr>
          <p:cNvPr id="44041" name="Text Box 1030"/>
          <p:cNvSpPr>
            <a:spLocks noGrp="1" noChangeArrowheads="1"/>
          </p:cNvSpPr>
          <p:nvPr>
            <p:ph type="body"/>
          </p:nvPr>
        </p:nvSpPr>
        <p:spPr>
          <a:xfrm>
            <a:off x="907932" y="4690465"/>
            <a:ext cx="4981815" cy="4447748"/>
          </a:xfrm>
          <a:noFill/>
          <a:ln/>
        </p:spPr>
        <p:txBody>
          <a:bodyPr wrap="none" anchor="ctr"/>
          <a:lstStyle/>
          <a:p>
            <a:r>
              <a:rPr lang="en-GB" dirty="0" smtClean="0"/>
              <a:t>Purpose built – NOT a GSM network. Limited to govt agencies &amp; utilities therefore no contention issues. Point out the 4 mains tenants of the network – Coverage, Resilience, </a:t>
            </a:r>
            <a:r>
              <a:rPr lang="en-GB" dirty="0" err="1" smtClean="0"/>
              <a:t>InterOp</a:t>
            </a:r>
            <a:r>
              <a:rPr lang="en-GB" dirty="0" smtClean="0"/>
              <a:t> &amp; Security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0532E79B-DF33-4C29-9B0F-A49EA2677930}" type="slidenum">
              <a:rPr lang="en-IE" smtClean="0"/>
              <a:pPr/>
              <a:t>3</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txBox="1">
            <a:spLocks noGrp="1" noChangeArrowheads="1"/>
          </p:cNvSpPr>
          <p:nvPr/>
        </p:nvSpPr>
        <p:spPr bwMode="auto">
          <a:xfrm>
            <a:off x="3850297" y="9379543"/>
            <a:ext cx="2945861" cy="493177"/>
          </a:xfrm>
          <a:prstGeom prst="rect">
            <a:avLst/>
          </a:prstGeom>
          <a:noFill/>
          <a:ln w="9525">
            <a:noFill/>
            <a:miter lim="800000"/>
            <a:headEnd/>
            <a:tailEnd/>
          </a:ln>
        </p:spPr>
        <p:txBody>
          <a:bodyPr lIns="91431" tIns="45716" rIns="91431" bIns="45716" anchor="b"/>
          <a:lstStyle/>
          <a:p>
            <a:pPr algn="r" defTabSz="914423"/>
            <a:fld id="{AC4EBAFD-793B-478E-8E44-2BA8C5D87F3F}" type="slidenum">
              <a:rPr lang="en-GB" sz="1200">
                <a:solidFill>
                  <a:srgbClr val="000000"/>
                </a:solidFill>
              </a:rPr>
              <a:pPr algn="r" defTabSz="914423"/>
              <a:t>4</a:t>
            </a:fld>
            <a:endParaRPr lang="en-GB" sz="1200" dirty="0">
              <a:solidFill>
                <a:srgbClr val="000000"/>
              </a:solidFill>
            </a:endParaRPr>
          </a:p>
        </p:txBody>
      </p:sp>
      <p:sp>
        <p:nvSpPr>
          <p:cNvPr id="277507" name="Rectangle 2"/>
          <p:cNvSpPr>
            <a:spLocks noGrp="1" noRot="1" noChangeAspect="1" noChangeArrowheads="1" noTextEdit="1"/>
          </p:cNvSpPr>
          <p:nvPr>
            <p:ph type="sldImg"/>
          </p:nvPr>
        </p:nvSpPr>
        <p:spPr>
          <a:xfrm>
            <a:off x="930275" y="741363"/>
            <a:ext cx="4937125" cy="3702050"/>
          </a:xfrm>
          <a:ln/>
        </p:spPr>
      </p:sp>
      <p:sp>
        <p:nvSpPr>
          <p:cNvPr id="277508" name="Rectangle 3"/>
          <p:cNvSpPr>
            <a:spLocks noGrp="1" noChangeArrowheads="1"/>
          </p:cNvSpPr>
          <p:nvPr>
            <p:ph type="body" idx="1"/>
          </p:nvPr>
        </p:nvSpPr>
        <p:spPr/>
        <p:txBody>
          <a:bodyPr/>
          <a:lstStyle/>
          <a:p>
            <a:r>
              <a:rPr lang="en-GB" dirty="0" smtClean="0">
                <a:ea typeface="ＭＳ Ｐゴシック" charset="-128"/>
              </a:rPr>
              <a:t>Highlight the various features:</a:t>
            </a:r>
          </a:p>
          <a:p>
            <a:r>
              <a:rPr lang="en-IE" sz="1200" b="0" i="0" kern="1200" dirty="0" smtClean="0">
                <a:solidFill>
                  <a:schemeClr val="tx1"/>
                </a:solidFill>
                <a:latin typeface="+mn-lt"/>
                <a:ea typeface="+mn-ea"/>
                <a:cs typeface="+mn-cs"/>
              </a:rPr>
              <a:t>Group Call - Users that have the same </a:t>
            </a:r>
            <a:r>
              <a:rPr lang="en-IE" sz="1200" b="0" i="0" kern="1200" dirty="0" err="1" smtClean="0">
                <a:solidFill>
                  <a:schemeClr val="tx1"/>
                </a:solidFill>
                <a:latin typeface="+mn-lt"/>
                <a:ea typeface="+mn-ea"/>
                <a:cs typeface="+mn-cs"/>
              </a:rPr>
              <a:t>talkgroup</a:t>
            </a:r>
            <a:r>
              <a:rPr lang="en-IE" sz="1200" b="0" i="0" kern="1200" dirty="0" smtClean="0">
                <a:solidFill>
                  <a:schemeClr val="tx1"/>
                </a:solidFill>
                <a:latin typeface="+mn-lt"/>
                <a:ea typeface="+mn-ea"/>
                <a:cs typeface="+mn-cs"/>
              </a:rPr>
              <a:t> selected in the radios are able to communicate with each other on a half duplex basis. Half duplex </a:t>
            </a:r>
            <a:r>
              <a:rPr lang="en-IE" sz="1200" b="0" i="0" kern="1200" dirty="0" err="1" smtClean="0">
                <a:solidFill>
                  <a:schemeClr val="tx1"/>
                </a:solidFill>
                <a:latin typeface="+mn-lt"/>
                <a:ea typeface="+mn-ea"/>
                <a:cs typeface="+mn-cs"/>
              </a:rPr>
              <a:t>commununication</a:t>
            </a:r>
            <a:r>
              <a:rPr lang="en-IE" sz="1200" b="0" i="0" kern="1200" dirty="0" smtClean="0">
                <a:solidFill>
                  <a:schemeClr val="tx1"/>
                </a:solidFill>
                <a:latin typeface="+mn-lt"/>
                <a:ea typeface="+mn-ea"/>
                <a:cs typeface="+mn-cs"/>
              </a:rPr>
              <a:t> means that one user is speaking (transmitting) while the others in the same group listen to the person that is transmitting. The listeners can only start to talk (transmit) when the other it finished.</a:t>
            </a:r>
          </a:p>
          <a:p>
            <a:r>
              <a:rPr lang="en-IE" sz="1200" b="0" i="0" kern="1200" dirty="0" smtClean="0">
                <a:solidFill>
                  <a:schemeClr val="tx1"/>
                </a:solidFill>
                <a:latin typeface="+mn-lt"/>
                <a:ea typeface="+mn-ea"/>
                <a:cs typeface="+mn-cs"/>
              </a:rPr>
              <a:t>The TETRA individual call is a one-to-one call. The calling party selects the call sign</a:t>
            </a:r>
            <a:r>
              <a:rPr lang="en-IE" sz="1200" b="0" i="0" kern="1200" baseline="0" dirty="0" smtClean="0">
                <a:solidFill>
                  <a:schemeClr val="tx1"/>
                </a:solidFill>
                <a:latin typeface="+mn-lt"/>
                <a:ea typeface="+mn-ea"/>
                <a:cs typeface="+mn-cs"/>
              </a:rPr>
              <a:t> in the </a:t>
            </a:r>
            <a:r>
              <a:rPr lang="en-IE" sz="1200" b="0" i="0" kern="1200" dirty="0" smtClean="0">
                <a:solidFill>
                  <a:schemeClr val="tx1"/>
                </a:solidFill>
                <a:latin typeface="+mn-lt"/>
                <a:ea typeface="+mn-ea"/>
                <a:cs typeface="+mn-cs"/>
              </a:rPr>
              <a:t>radio contact list or by typing in the number using the keypad. </a:t>
            </a:r>
          </a:p>
          <a:p>
            <a:r>
              <a:rPr lang="en-IE" dirty="0" smtClean="0"/>
              <a:t>The ultimate fallback mode is Direct Mode Operation (DMO), where TETRA terminals can talk to each directly, irrespective of network availability. </a:t>
            </a:r>
            <a:endParaRPr lang="en-GB" dirty="0"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GB" smtClean="0"/>
              <a:t>GARDA MTP850 &amp; MTM800e EU</a:t>
            </a:r>
          </a:p>
        </p:txBody>
      </p:sp>
      <p:sp>
        <p:nvSpPr>
          <p:cNvPr id="34819" name="Rectangle 6"/>
          <p:cNvSpPr>
            <a:spLocks noGrp="1" noChangeArrowheads="1"/>
          </p:cNvSpPr>
          <p:nvPr>
            <p:ph type="ftr" sz="quarter"/>
          </p:nvPr>
        </p:nvSpPr>
        <p:spPr>
          <a:noFill/>
        </p:spPr>
        <p:txBody>
          <a:bodyPr/>
          <a:lstStyle/>
          <a:p>
            <a:r>
              <a:rPr lang="en-GB" smtClean="0"/>
              <a:t>Participant Guide – DRAFT 2-1</a:t>
            </a:r>
          </a:p>
        </p:txBody>
      </p:sp>
      <p:sp>
        <p:nvSpPr>
          <p:cNvPr id="34820" name="Rectangle 7"/>
          <p:cNvSpPr>
            <a:spLocks noGrp="1" noChangeArrowheads="1"/>
          </p:cNvSpPr>
          <p:nvPr>
            <p:ph type="sldNum" sz="quarter"/>
          </p:nvPr>
        </p:nvSpPr>
        <p:spPr>
          <a:noFill/>
        </p:spPr>
        <p:txBody>
          <a:bodyPr/>
          <a:lstStyle/>
          <a:p>
            <a:fld id="{5C212C1E-CE01-409C-BD6D-4F61094A96F7}" type="slidenum">
              <a:rPr lang="en-GB" smtClean="0"/>
              <a:pPr/>
              <a:t>5</a:t>
            </a:fld>
            <a:endParaRPr lang="en-GB" smtClean="0"/>
          </a:p>
        </p:txBody>
      </p:sp>
      <p:sp>
        <p:nvSpPr>
          <p:cNvPr id="34821" name="Text Box 1"/>
          <p:cNvSpPr txBox="1">
            <a:spLocks noChangeArrowheads="1"/>
          </p:cNvSpPr>
          <p:nvPr/>
        </p:nvSpPr>
        <p:spPr bwMode="auto">
          <a:xfrm>
            <a:off x="0" y="0"/>
            <a:ext cx="2947234" cy="496472"/>
          </a:xfrm>
          <a:prstGeom prst="rect">
            <a:avLst/>
          </a:prstGeom>
          <a:noFill/>
          <a:ln w="9525">
            <a:noFill/>
            <a:round/>
            <a:headEnd/>
            <a:tailEnd/>
          </a:ln>
        </p:spPr>
        <p:txBody>
          <a:bodyPr lIns="92147" tIns="46074" rIns="92147" bIns="46074"/>
          <a:lstStyle/>
          <a:p>
            <a:pPr>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r>
              <a:rPr lang="en-GB" sz="1200" dirty="0">
                <a:solidFill>
                  <a:srgbClr val="000000"/>
                </a:solidFill>
              </a:rPr>
              <a:t>JACAMAR MTH800 &amp; MTM800 EU</a:t>
            </a:r>
          </a:p>
        </p:txBody>
      </p:sp>
      <p:sp>
        <p:nvSpPr>
          <p:cNvPr id="34822" name="Text Box 2"/>
          <p:cNvSpPr txBox="1">
            <a:spLocks noChangeArrowheads="1"/>
          </p:cNvSpPr>
          <p:nvPr/>
        </p:nvSpPr>
        <p:spPr bwMode="auto">
          <a:xfrm>
            <a:off x="0" y="9377779"/>
            <a:ext cx="2947234" cy="496472"/>
          </a:xfrm>
          <a:prstGeom prst="rect">
            <a:avLst/>
          </a:prstGeom>
          <a:noFill/>
          <a:ln w="9525">
            <a:noFill/>
            <a:round/>
            <a:headEnd/>
            <a:tailEnd/>
          </a:ln>
        </p:spPr>
        <p:txBody>
          <a:bodyPr lIns="92147" tIns="46074" rIns="92147" bIns="46074" anchor="b"/>
          <a:lstStyle/>
          <a:p>
            <a:pPr>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r>
              <a:rPr lang="en-GB" sz="1200" dirty="0">
                <a:solidFill>
                  <a:srgbClr val="000000"/>
                </a:solidFill>
              </a:rPr>
              <a:t>Participant Guide - Version 1.3</a:t>
            </a:r>
          </a:p>
        </p:txBody>
      </p:sp>
      <p:sp>
        <p:nvSpPr>
          <p:cNvPr id="34823" name="Text Box 3"/>
          <p:cNvSpPr txBox="1">
            <a:spLocks noChangeArrowheads="1"/>
          </p:cNvSpPr>
          <p:nvPr/>
        </p:nvSpPr>
        <p:spPr bwMode="auto">
          <a:xfrm>
            <a:off x="3850443" y="9377779"/>
            <a:ext cx="2947233" cy="496472"/>
          </a:xfrm>
          <a:prstGeom prst="rect">
            <a:avLst/>
          </a:prstGeom>
          <a:noFill/>
          <a:ln w="9525">
            <a:noFill/>
            <a:round/>
            <a:headEnd/>
            <a:tailEnd/>
          </a:ln>
        </p:spPr>
        <p:txBody>
          <a:bodyPr lIns="92147" tIns="46074" rIns="92147" bIns="46074" anchor="b"/>
          <a:lstStyle/>
          <a:p>
            <a:pPr algn="r">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fld id="{56F0FF5F-C02F-41D3-81C5-38EF83148BAA}" type="slidenum">
              <a:rPr lang="en-GB" sz="1200">
                <a:solidFill>
                  <a:srgbClr val="000000"/>
                </a:solidFill>
              </a:rPr>
              <a:pPr algn="r">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t>5</a:t>
            </a:fld>
            <a:endParaRPr lang="en-GB" sz="1200" dirty="0">
              <a:solidFill>
                <a:srgbClr val="000000"/>
              </a:solidFill>
            </a:endParaRPr>
          </a:p>
        </p:txBody>
      </p:sp>
      <p:sp>
        <p:nvSpPr>
          <p:cNvPr id="34824" name="Text Box 4"/>
          <p:cNvSpPr txBox="1">
            <a:spLocks noChangeArrowheads="1"/>
          </p:cNvSpPr>
          <p:nvPr/>
        </p:nvSpPr>
        <p:spPr bwMode="auto">
          <a:xfrm>
            <a:off x="1169138" y="737614"/>
            <a:ext cx="4460974" cy="3703829"/>
          </a:xfrm>
          <a:prstGeom prst="rect">
            <a:avLst/>
          </a:prstGeom>
          <a:solidFill>
            <a:srgbClr val="FFFFFF"/>
          </a:solidFill>
          <a:ln w="9525">
            <a:solidFill>
              <a:srgbClr val="000000"/>
            </a:solidFill>
            <a:miter lim="800000"/>
            <a:headEnd/>
            <a:tailEnd/>
          </a:ln>
        </p:spPr>
        <p:txBody>
          <a:bodyPr wrap="none" lIns="91428" tIns="45714" rIns="91428" bIns="45714" anchor="ctr"/>
          <a:lstStyle/>
          <a:p>
            <a:endParaRPr lang="en-IE"/>
          </a:p>
        </p:txBody>
      </p:sp>
      <p:sp>
        <p:nvSpPr>
          <p:cNvPr id="34825" name="Text Box 5"/>
          <p:cNvSpPr>
            <a:spLocks noGrp="1" noChangeArrowheads="1"/>
          </p:cNvSpPr>
          <p:nvPr>
            <p:ph type="body"/>
          </p:nvPr>
        </p:nvSpPr>
        <p:spPr>
          <a:xfrm>
            <a:off x="907931" y="4690466"/>
            <a:ext cx="4981815" cy="4446171"/>
          </a:xfrm>
          <a:noFill/>
          <a:ln/>
        </p:spPr>
        <p:txBody>
          <a:bodyPr/>
          <a:lstStyle/>
          <a:p>
            <a:pPr marL="227183" indent="-227183">
              <a:spcBef>
                <a:spcPts val="447"/>
              </a:spcBef>
              <a:tabLst>
                <a:tab pos="227183" algn="l"/>
                <a:tab pos="913464" algn="l"/>
                <a:tab pos="1828506" algn="l"/>
                <a:tab pos="2741969" algn="l"/>
                <a:tab pos="3657010" algn="l"/>
                <a:tab pos="4570474" algn="l"/>
                <a:tab pos="5485516" algn="l"/>
                <a:tab pos="6398979" algn="l"/>
                <a:tab pos="7314020" algn="l"/>
                <a:tab pos="8227484" algn="l"/>
                <a:tab pos="9142526" algn="l"/>
                <a:tab pos="10055989" algn="l"/>
              </a:tabLst>
            </a:pPr>
            <a:r>
              <a:rPr lang="en-GB" dirty="0" smtClean="0">
                <a:latin typeface="Arial" charset="0"/>
                <a:cs typeface="Arial" charset="0"/>
              </a:rPr>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p:spPr>
        <p:txBody>
          <a:bodyPr/>
          <a:lstStyle/>
          <a:p>
            <a:r>
              <a:rPr lang="en-GB" smtClean="0"/>
              <a:t>GARDA MTP850 &amp; MTM800e EU</a:t>
            </a:r>
          </a:p>
        </p:txBody>
      </p:sp>
      <p:sp>
        <p:nvSpPr>
          <p:cNvPr id="35843" name="Rectangle 6"/>
          <p:cNvSpPr>
            <a:spLocks noGrp="1" noChangeArrowheads="1"/>
          </p:cNvSpPr>
          <p:nvPr>
            <p:ph type="ftr" sz="quarter"/>
          </p:nvPr>
        </p:nvSpPr>
        <p:spPr>
          <a:noFill/>
        </p:spPr>
        <p:txBody>
          <a:bodyPr/>
          <a:lstStyle/>
          <a:p>
            <a:r>
              <a:rPr lang="en-GB" smtClean="0"/>
              <a:t>Participant Guide – DRAFT 2-1</a:t>
            </a:r>
          </a:p>
        </p:txBody>
      </p:sp>
      <p:sp>
        <p:nvSpPr>
          <p:cNvPr id="35844" name="Rectangle 7"/>
          <p:cNvSpPr>
            <a:spLocks noGrp="1" noChangeArrowheads="1"/>
          </p:cNvSpPr>
          <p:nvPr>
            <p:ph type="sldNum" sz="quarter"/>
          </p:nvPr>
        </p:nvSpPr>
        <p:spPr>
          <a:noFill/>
        </p:spPr>
        <p:txBody>
          <a:bodyPr/>
          <a:lstStyle/>
          <a:p>
            <a:fld id="{02C8E87F-3180-4C7E-BA83-B5918C9B7C13}" type="slidenum">
              <a:rPr lang="en-GB" smtClean="0"/>
              <a:pPr/>
              <a:t>6</a:t>
            </a:fld>
            <a:endParaRPr lang="en-GB" smtClean="0"/>
          </a:p>
        </p:txBody>
      </p:sp>
      <p:sp>
        <p:nvSpPr>
          <p:cNvPr id="35845" name="Text Box 1"/>
          <p:cNvSpPr txBox="1">
            <a:spLocks noChangeArrowheads="1"/>
          </p:cNvSpPr>
          <p:nvPr/>
        </p:nvSpPr>
        <p:spPr bwMode="auto">
          <a:xfrm>
            <a:off x="0" y="0"/>
            <a:ext cx="2947234" cy="496472"/>
          </a:xfrm>
          <a:prstGeom prst="rect">
            <a:avLst/>
          </a:prstGeom>
          <a:noFill/>
          <a:ln w="9525">
            <a:noFill/>
            <a:round/>
            <a:headEnd/>
            <a:tailEnd/>
          </a:ln>
        </p:spPr>
        <p:txBody>
          <a:bodyPr lIns="92147" tIns="46074" rIns="92147" bIns="46074"/>
          <a:lstStyle/>
          <a:p>
            <a:pPr>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r>
              <a:rPr lang="en-GB" sz="1200" dirty="0">
                <a:solidFill>
                  <a:srgbClr val="000000"/>
                </a:solidFill>
              </a:rPr>
              <a:t>JACAMAR MTH800 &amp; MTM800 EU</a:t>
            </a:r>
          </a:p>
        </p:txBody>
      </p:sp>
      <p:sp>
        <p:nvSpPr>
          <p:cNvPr id="35846" name="Text Box 2"/>
          <p:cNvSpPr txBox="1">
            <a:spLocks noChangeArrowheads="1"/>
          </p:cNvSpPr>
          <p:nvPr/>
        </p:nvSpPr>
        <p:spPr bwMode="auto">
          <a:xfrm>
            <a:off x="0" y="9377779"/>
            <a:ext cx="2947234" cy="496472"/>
          </a:xfrm>
          <a:prstGeom prst="rect">
            <a:avLst/>
          </a:prstGeom>
          <a:noFill/>
          <a:ln w="9525">
            <a:noFill/>
            <a:round/>
            <a:headEnd/>
            <a:tailEnd/>
          </a:ln>
        </p:spPr>
        <p:txBody>
          <a:bodyPr lIns="92147" tIns="46074" rIns="92147" bIns="46074" anchor="b"/>
          <a:lstStyle/>
          <a:p>
            <a:pPr>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r>
              <a:rPr lang="en-GB" sz="1200" dirty="0">
                <a:solidFill>
                  <a:srgbClr val="000000"/>
                </a:solidFill>
              </a:rPr>
              <a:t>Participant Guide - Version 1.3</a:t>
            </a:r>
          </a:p>
        </p:txBody>
      </p:sp>
      <p:sp>
        <p:nvSpPr>
          <p:cNvPr id="35847" name="Text Box 3"/>
          <p:cNvSpPr txBox="1">
            <a:spLocks noChangeArrowheads="1"/>
          </p:cNvSpPr>
          <p:nvPr/>
        </p:nvSpPr>
        <p:spPr bwMode="auto">
          <a:xfrm>
            <a:off x="3850443" y="9377779"/>
            <a:ext cx="2947233" cy="496472"/>
          </a:xfrm>
          <a:prstGeom prst="rect">
            <a:avLst/>
          </a:prstGeom>
          <a:noFill/>
          <a:ln w="9525">
            <a:noFill/>
            <a:round/>
            <a:headEnd/>
            <a:tailEnd/>
          </a:ln>
        </p:spPr>
        <p:txBody>
          <a:bodyPr lIns="92147" tIns="46074" rIns="92147" bIns="46074" anchor="b"/>
          <a:lstStyle/>
          <a:p>
            <a:pPr algn="r">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fld id="{E52A00E1-D50E-4C75-AB77-5A9DEC1EAD22}" type="slidenum">
              <a:rPr lang="en-GB" sz="1200">
                <a:solidFill>
                  <a:srgbClr val="000000"/>
                </a:solidFill>
              </a:rPr>
              <a:pPr algn="r">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t>6</a:t>
            </a:fld>
            <a:endParaRPr lang="en-GB" sz="1200" dirty="0">
              <a:solidFill>
                <a:srgbClr val="000000"/>
              </a:solidFill>
            </a:endParaRPr>
          </a:p>
        </p:txBody>
      </p:sp>
      <p:sp>
        <p:nvSpPr>
          <p:cNvPr id="35848" name="Text Box 4"/>
          <p:cNvSpPr txBox="1">
            <a:spLocks noChangeArrowheads="1"/>
          </p:cNvSpPr>
          <p:nvPr/>
        </p:nvSpPr>
        <p:spPr bwMode="auto">
          <a:xfrm>
            <a:off x="1169138" y="737614"/>
            <a:ext cx="4460974" cy="3703829"/>
          </a:xfrm>
          <a:prstGeom prst="rect">
            <a:avLst/>
          </a:prstGeom>
          <a:solidFill>
            <a:srgbClr val="FFFFFF"/>
          </a:solidFill>
          <a:ln w="9525">
            <a:solidFill>
              <a:srgbClr val="000000"/>
            </a:solidFill>
            <a:miter lim="800000"/>
            <a:headEnd/>
            <a:tailEnd/>
          </a:ln>
        </p:spPr>
        <p:txBody>
          <a:bodyPr wrap="none" lIns="91428" tIns="45714" rIns="91428" bIns="45714" anchor="ctr"/>
          <a:lstStyle/>
          <a:p>
            <a:endParaRPr lang="en-IE"/>
          </a:p>
        </p:txBody>
      </p:sp>
      <p:sp>
        <p:nvSpPr>
          <p:cNvPr id="35849" name="Text Box 5"/>
          <p:cNvSpPr>
            <a:spLocks noGrp="1" noChangeArrowheads="1"/>
          </p:cNvSpPr>
          <p:nvPr>
            <p:ph type="body"/>
          </p:nvPr>
        </p:nvSpPr>
        <p:spPr>
          <a:xfrm>
            <a:off x="907931" y="4690466"/>
            <a:ext cx="4981815" cy="4446171"/>
          </a:xfrm>
          <a:noFill/>
          <a:ln/>
        </p:spPr>
        <p:txBody>
          <a:bodyPr/>
          <a:lstStyle/>
          <a:p>
            <a:pPr marL="227183" indent="-227183">
              <a:spcBef>
                <a:spcPts val="447"/>
              </a:spcBef>
              <a:buFont typeface="Times New Roman" pitchFamily="18" charset="0"/>
              <a:buAutoNum type="arabicPeriod"/>
              <a:tabLst>
                <a:tab pos="227183" algn="l"/>
                <a:tab pos="1142224" algn="l"/>
                <a:tab pos="2055688" algn="l"/>
                <a:tab pos="2970730" algn="l"/>
                <a:tab pos="3884193" algn="l"/>
                <a:tab pos="4799234" algn="l"/>
                <a:tab pos="5712698" algn="l"/>
                <a:tab pos="6627740" algn="l"/>
                <a:tab pos="7541203" algn="l"/>
                <a:tab pos="8456244" algn="l"/>
                <a:tab pos="9371286" algn="l"/>
                <a:tab pos="10284750" algn="l"/>
              </a:tabLst>
            </a:pPr>
            <a:r>
              <a:rPr lang="en-GB" dirty="0" smtClean="0">
                <a:latin typeface="Arial" charset="0"/>
                <a:cs typeface="Arial" charset="0"/>
              </a:rPr>
              <a:t>Describe location of all keys. Pointing out the</a:t>
            </a:r>
            <a:r>
              <a:rPr lang="en-GB" baseline="0" dirty="0" smtClean="0">
                <a:latin typeface="Arial" charset="0"/>
                <a:cs typeface="Arial" charset="0"/>
              </a:rPr>
              <a:t> similarity to hand portable radio</a:t>
            </a:r>
            <a:endParaRPr lang="en-GB" dirty="0" smtClean="0">
              <a:latin typeface="Arial" charset="0"/>
              <a:cs typeface="Arial" charset="0"/>
            </a:endParaRPr>
          </a:p>
          <a:p>
            <a:pPr marL="227183" indent="-227183">
              <a:spcBef>
                <a:spcPts val="447"/>
              </a:spcBef>
              <a:buFont typeface="Times New Roman" pitchFamily="18" charset="0"/>
              <a:buAutoNum type="arabicPeriod"/>
              <a:tabLst>
                <a:tab pos="227183" algn="l"/>
                <a:tab pos="1142224" algn="l"/>
                <a:tab pos="2055688" algn="l"/>
                <a:tab pos="2970730" algn="l"/>
                <a:tab pos="3884193" algn="l"/>
                <a:tab pos="4799234" algn="l"/>
                <a:tab pos="5712698" algn="l"/>
                <a:tab pos="6627740" algn="l"/>
                <a:tab pos="7541203" algn="l"/>
                <a:tab pos="8456244" algn="l"/>
                <a:tab pos="9371286" algn="l"/>
                <a:tab pos="10284750" algn="l"/>
              </a:tabLst>
            </a:pPr>
            <a:r>
              <a:rPr lang="en-GB" dirty="0" smtClean="0">
                <a:latin typeface="Arial" charset="0"/>
                <a:cs typeface="Arial" charset="0"/>
              </a:rPr>
              <a:t>Do not demonstrate function or go into great detail at this time.</a:t>
            </a:r>
          </a:p>
          <a:p>
            <a:pPr marL="227183" indent="-227183">
              <a:spcBef>
                <a:spcPts val="447"/>
              </a:spcBef>
              <a:buFont typeface="Times New Roman" pitchFamily="18" charset="0"/>
              <a:buAutoNum type="arabicPeriod"/>
              <a:tabLst>
                <a:tab pos="227183" algn="l"/>
                <a:tab pos="1142224" algn="l"/>
                <a:tab pos="2055688" algn="l"/>
                <a:tab pos="2970730" algn="l"/>
                <a:tab pos="3884193" algn="l"/>
                <a:tab pos="4799234" algn="l"/>
                <a:tab pos="5712698" algn="l"/>
                <a:tab pos="6627740" algn="l"/>
                <a:tab pos="7541203" algn="l"/>
                <a:tab pos="8456244" algn="l"/>
                <a:tab pos="9371286" algn="l"/>
                <a:tab pos="10284750" algn="l"/>
              </a:tabLst>
            </a:pPr>
            <a:r>
              <a:rPr lang="en-GB" dirty="0" smtClean="0">
                <a:latin typeface="Arial" charset="0"/>
                <a:cs typeface="Arial" charset="0"/>
              </a:rPr>
              <a:t>Main difference is the 3 soft keys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p>
            <a:r>
              <a:rPr lang="en-GB" smtClean="0"/>
              <a:t>GARDA MTP850 &amp; MTM800e EU</a:t>
            </a:r>
          </a:p>
        </p:txBody>
      </p:sp>
      <p:sp>
        <p:nvSpPr>
          <p:cNvPr id="36867" name="Rectangle 6"/>
          <p:cNvSpPr>
            <a:spLocks noGrp="1" noChangeArrowheads="1"/>
          </p:cNvSpPr>
          <p:nvPr>
            <p:ph type="ftr" sz="quarter"/>
          </p:nvPr>
        </p:nvSpPr>
        <p:spPr>
          <a:noFill/>
        </p:spPr>
        <p:txBody>
          <a:bodyPr/>
          <a:lstStyle/>
          <a:p>
            <a:r>
              <a:rPr lang="en-GB" smtClean="0"/>
              <a:t>Participant Guide – DRAFT 2-1</a:t>
            </a:r>
          </a:p>
        </p:txBody>
      </p:sp>
      <p:sp>
        <p:nvSpPr>
          <p:cNvPr id="36868" name="Rectangle 7"/>
          <p:cNvSpPr>
            <a:spLocks noGrp="1" noChangeArrowheads="1"/>
          </p:cNvSpPr>
          <p:nvPr>
            <p:ph type="sldNum" sz="quarter"/>
          </p:nvPr>
        </p:nvSpPr>
        <p:spPr>
          <a:noFill/>
        </p:spPr>
        <p:txBody>
          <a:bodyPr/>
          <a:lstStyle/>
          <a:p>
            <a:fld id="{3FF024E3-AE9B-49AA-A09F-10F17E88CDA2}" type="slidenum">
              <a:rPr lang="en-GB" smtClean="0"/>
              <a:pPr/>
              <a:t>7</a:t>
            </a:fld>
            <a:endParaRPr lang="en-GB" smtClean="0"/>
          </a:p>
        </p:txBody>
      </p:sp>
      <p:sp>
        <p:nvSpPr>
          <p:cNvPr id="36869" name="Text Box 1"/>
          <p:cNvSpPr txBox="1">
            <a:spLocks noChangeArrowheads="1"/>
          </p:cNvSpPr>
          <p:nvPr/>
        </p:nvSpPr>
        <p:spPr bwMode="auto">
          <a:xfrm>
            <a:off x="0" y="0"/>
            <a:ext cx="2947234" cy="496472"/>
          </a:xfrm>
          <a:prstGeom prst="rect">
            <a:avLst/>
          </a:prstGeom>
          <a:noFill/>
          <a:ln w="9525">
            <a:noFill/>
            <a:round/>
            <a:headEnd/>
            <a:tailEnd/>
          </a:ln>
        </p:spPr>
        <p:txBody>
          <a:bodyPr lIns="92147" tIns="46074" rIns="92147" bIns="46074"/>
          <a:lstStyle/>
          <a:p>
            <a:pPr>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r>
              <a:rPr lang="en-GB" sz="1200" dirty="0">
                <a:solidFill>
                  <a:srgbClr val="000000"/>
                </a:solidFill>
              </a:rPr>
              <a:t>JACAMAR MTH800 &amp; MTM800 EU</a:t>
            </a:r>
          </a:p>
        </p:txBody>
      </p:sp>
      <p:sp>
        <p:nvSpPr>
          <p:cNvPr id="36870" name="Text Box 2"/>
          <p:cNvSpPr txBox="1">
            <a:spLocks noChangeArrowheads="1"/>
          </p:cNvSpPr>
          <p:nvPr/>
        </p:nvSpPr>
        <p:spPr bwMode="auto">
          <a:xfrm>
            <a:off x="0" y="9377779"/>
            <a:ext cx="2947234" cy="496472"/>
          </a:xfrm>
          <a:prstGeom prst="rect">
            <a:avLst/>
          </a:prstGeom>
          <a:noFill/>
          <a:ln w="9525">
            <a:noFill/>
            <a:round/>
            <a:headEnd/>
            <a:tailEnd/>
          </a:ln>
        </p:spPr>
        <p:txBody>
          <a:bodyPr lIns="92147" tIns="46074" rIns="92147" bIns="46074" anchor="b"/>
          <a:lstStyle/>
          <a:p>
            <a:pPr>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r>
              <a:rPr lang="en-GB" sz="1200" dirty="0">
                <a:solidFill>
                  <a:srgbClr val="000000"/>
                </a:solidFill>
              </a:rPr>
              <a:t>Participant Guide - Version 1.3</a:t>
            </a:r>
          </a:p>
        </p:txBody>
      </p:sp>
      <p:sp>
        <p:nvSpPr>
          <p:cNvPr id="36871" name="Text Box 3"/>
          <p:cNvSpPr txBox="1">
            <a:spLocks noChangeArrowheads="1"/>
          </p:cNvSpPr>
          <p:nvPr/>
        </p:nvSpPr>
        <p:spPr bwMode="auto">
          <a:xfrm>
            <a:off x="3850443" y="9377779"/>
            <a:ext cx="2947233" cy="496472"/>
          </a:xfrm>
          <a:prstGeom prst="rect">
            <a:avLst/>
          </a:prstGeom>
          <a:noFill/>
          <a:ln w="9525">
            <a:noFill/>
            <a:round/>
            <a:headEnd/>
            <a:tailEnd/>
          </a:ln>
        </p:spPr>
        <p:txBody>
          <a:bodyPr lIns="92147" tIns="46074" rIns="92147" bIns="46074" anchor="b"/>
          <a:lstStyle/>
          <a:p>
            <a:pPr algn="r">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fld id="{E81D8396-C358-4CAA-AA35-117588ED5B2C}" type="slidenum">
              <a:rPr lang="en-GB" sz="1200">
                <a:solidFill>
                  <a:srgbClr val="000000"/>
                </a:solidFill>
              </a:rPr>
              <a:pPr algn="r">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t>7</a:t>
            </a:fld>
            <a:endParaRPr lang="en-GB" sz="1200" dirty="0">
              <a:solidFill>
                <a:srgbClr val="000000"/>
              </a:solidFill>
            </a:endParaRPr>
          </a:p>
        </p:txBody>
      </p:sp>
      <p:sp>
        <p:nvSpPr>
          <p:cNvPr id="36872" name="Text Box 4"/>
          <p:cNvSpPr txBox="1">
            <a:spLocks noChangeArrowheads="1"/>
          </p:cNvSpPr>
          <p:nvPr/>
        </p:nvSpPr>
        <p:spPr bwMode="auto">
          <a:xfrm>
            <a:off x="1169138" y="737614"/>
            <a:ext cx="4460974" cy="3703829"/>
          </a:xfrm>
          <a:prstGeom prst="rect">
            <a:avLst/>
          </a:prstGeom>
          <a:solidFill>
            <a:srgbClr val="FFFFFF"/>
          </a:solidFill>
          <a:ln w="9525">
            <a:solidFill>
              <a:srgbClr val="000000"/>
            </a:solidFill>
            <a:miter lim="800000"/>
            <a:headEnd/>
            <a:tailEnd/>
          </a:ln>
        </p:spPr>
        <p:txBody>
          <a:bodyPr wrap="none" lIns="91428" tIns="45714" rIns="91428" bIns="45714" anchor="ctr"/>
          <a:lstStyle/>
          <a:p>
            <a:endParaRPr lang="en-IE"/>
          </a:p>
        </p:txBody>
      </p:sp>
      <p:sp>
        <p:nvSpPr>
          <p:cNvPr id="36873" name="Text Box 5"/>
          <p:cNvSpPr>
            <a:spLocks noGrp="1" noChangeArrowheads="1"/>
          </p:cNvSpPr>
          <p:nvPr>
            <p:ph type="body"/>
          </p:nvPr>
        </p:nvSpPr>
        <p:spPr>
          <a:xfrm>
            <a:off x="907931" y="4690466"/>
            <a:ext cx="4981815" cy="4446171"/>
          </a:xfrm>
          <a:noFill/>
          <a:ln/>
        </p:spPr>
        <p:txBody>
          <a:bodyPr/>
          <a:lstStyle/>
          <a:p>
            <a:pPr marL="227183" indent="-227183">
              <a:spcBef>
                <a:spcPts val="447"/>
              </a:spcBef>
              <a:buFont typeface="Times New Roman" pitchFamily="18" charset="0"/>
              <a:buAutoNum type="arabicPeriod"/>
              <a:tabLst>
                <a:tab pos="227183" algn="l"/>
                <a:tab pos="1142224" algn="l"/>
                <a:tab pos="2055688" algn="l"/>
                <a:tab pos="2970730" algn="l"/>
                <a:tab pos="3884193" algn="l"/>
                <a:tab pos="4799234" algn="l"/>
                <a:tab pos="5712698" algn="l"/>
                <a:tab pos="6627740" algn="l"/>
                <a:tab pos="7541203" algn="l"/>
                <a:tab pos="8456244" algn="l"/>
                <a:tab pos="9371286" algn="l"/>
                <a:tab pos="10284750" algn="l"/>
              </a:tabLst>
            </a:pPr>
            <a:r>
              <a:rPr lang="en-GB" dirty="0" smtClean="0">
                <a:latin typeface="Arial" charset="0"/>
                <a:cs typeface="Arial" charset="0"/>
              </a:rPr>
              <a:t>Explain procedure and demo it. </a:t>
            </a:r>
          </a:p>
          <a:p>
            <a:pPr marL="227183" indent="-227183">
              <a:spcBef>
                <a:spcPts val="447"/>
              </a:spcBef>
              <a:buFont typeface="Times New Roman" pitchFamily="18" charset="0"/>
              <a:buAutoNum type="arabicPeriod"/>
              <a:tabLst>
                <a:tab pos="227183" algn="l"/>
                <a:tab pos="1142224" algn="l"/>
                <a:tab pos="2055688" algn="l"/>
                <a:tab pos="2970730" algn="l"/>
                <a:tab pos="3884193" algn="l"/>
                <a:tab pos="4799234" algn="l"/>
                <a:tab pos="5712698" algn="l"/>
                <a:tab pos="6627740" algn="l"/>
                <a:tab pos="7541203" algn="l"/>
                <a:tab pos="8456244" algn="l"/>
                <a:tab pos="9371286" algn="l"/>
                <a:tab pos="10284750" algn="l"/>
              </a:tabLst>
            </a:pPr>
            <a:r>
              <a:rPr lang="en-GB" dirty="0" smtClean="0">
                <a:latin typeface="Arial" charset="0"/>
                <a:cs typeface="Arial" charset="0"/>
              </a:rPr>
              <a:t>Point out if a vehicle is fitted with ignition sense the radio will power on or off when the vehicle is turned on or off.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en-GB" smtClean="0"/>
              <a:t>GARDA MTP850 &amp; MTM800e EU</a:t>
            </a:r>
          </a:p>
        </p:txBody>
      </p:sp>
      <p:sp>
        <p:nvSpPr>
          <p:cNvPr id="38915" name="Rectangle 6"/>
          <p:cNvSpPr>
            <a:spLocks noGrp="1" noChangeArrowheads="1"/>
          </p:cNvSpPr>
          <p:nvPr>
            <p:ph type="ftr" sz="quarter"/>
          </p:nvPr>
        </p:nvSpPr>
        <p:spPr>
          <a:noFill/>
        </p:spPr>
        <p:txBody>
          <a:bodyPr/>
          <a:lstStyle/>
          <a:p>
            <a:r>
              <a:rPr lang="en-GB" smtClean="0"/>
              <a:t>Participant Guide – DRAFT 2-1</a:t>
            </a:r>
          </a:p>
        </p:txBody>
      </p:sp>
      <p:sp>
        <p:nvSpPr>
          <p:cNvPr id="38916" name="Rectangle 7"/>
          <p:cNvSpPr>
            <a:spLocks noGrp="1" noChangeArrowheads="1"/>
          </p:cNvSpPr>
          <p:nvPr>
            <p:ph type="sldNum" sz="quarter"/>
          </p:nvPr>
        </p:nvSpPr>
        <p:spPr>
          <a:noFill/>
        </p:spPr>
        <p:txBody>
          <a:bodyPr/>
          <a:lstStyle/>
          <a:p>
            <a:fld id="{4D644C19-048A-4B0E-93F1-98284F42CDE4}" type="slidenum">
              <a:rPr lang="en-GB" smtClean="0"/>
              <a:pPr/>
              <a:t>8</a:t>
            </a:fld>
            <a:endParaRPr lang="en-GB" smtClean="0"/>
          </a:p>
        </p:txBody>
      </p:sp>
      <p:sp>
        <p:nvSpPr>
          <p:cNvPr id="38917" name="Text Box 1"/>
          <p:cNvSpPr txBox="1">
            <a:spLocks noChangeArrowheads="1"/>
          </p:cNvSpPr>
          <p:nvPr/>
        </p:nvSpPr>
        <p:spPr bwMode="auto">
          <a:xfrm>
            <a:off x="0" y="0"/>
            <a:ext cx="2947234" cy="496472"/>
          </a:xfrm>
          <a:prstGeom prst="rect">
            <a:avLst/>
          </a:prstGeom>
          <a:noFill/>
          <a:ln w="9525">
            <a:noFill/>
            <a:round/>
            <a:headEnd/>
            <a:tailEnd/>
          </a:ln>
        </p:spPr>
        <p:txBody>
          <a:bodyPr lIns="92147" tIns="46074" rIns="92147" bIns="46074"/>
          <a:lstStyle/>
          <a:p>
            <a:pPr>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r>
              <a:rPr lang="en-GB" sz="1200" dirty="0">
                <a:solidFill>
                  <a:srgbClr val="000000"/>
                </a:solidFill>
              </a:rPr>
              <a:t>JACAMAR MTH800 &amp; MTM800 EU</a:t>
            </a:r>
          </a:p>
        </p:txBody>
      </p:sp>
      <p:sp>
        <p:nvSpPr>
          <p:cNvPr id="38918" name="Text Box 2"/>
          <p:cNvSpPr txBox="1">
            <a:spLocks noChangeArrowheads="1"/>
          </p:cNvSpPr>
          <p:nvPr/>
        </p:nvSpPr>
        <p:spPr bwMode="auto">
          <a:xfrm>
            <a:off x="0" y="9377779"/>
            <a:ext cx="2947234" cy="496472"/>
          </a:xfrm>
          <a:prstGeom prst="rect">
            <a:avLst/>
          </a:prstGeom>
          <a:noFill/>
          <a:ln w="9525">
            <a:noFill/>
            <a:round/>
            <a:headEnd/>
            <a:tailEnd/>
          </a:ln>
        </p:spPr>
        <p:txBody>
          <a:bodyPr lIns="92147" tIns="46074" rIns="92147" bIns="46074" anchor="b"/>
          <a:lstStyle/>
          <a:p>
            <a:pPr>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r>
              <a:rPr lang="en-GB" sz="1200" dirty="0">
                <a:solidFill>
                  <a:srgbClr val="000000"/>
                </a:solidFill>
              </a:rPr>
              <a:t>Participant Guide - Version 1.3</a:t>
            </a:r>
          </a:p>
        </p:txBody>
      </p:sp>
      <p:sp>
        <p:nvSpPr>
          <p:cNvPr id="38919" name="Text Box 3"/>
          <p:cNvSpPr txBox="1">
            <a:spLocks noChangeArrowheads="1"/>
          </p:cNvSpPr>
          <p:nvPr/>
        </p:nvSpPr>
        <p:spPr bwMode="auto">
          <a:xfrm>
            <a:off x="3850443" y="9377779"/>
            <a:ext cx="2947233" cy="496472"/>
          </a:xfrm>
          <a:prstGeom prst="rect">
            <a:avLst/>
          </a:prstGeom>
          <a:noFill/>
          <a:ln w="9525">
            <a:noFill/>
            <a:round/>
            <a:headEnd/>
            <a:tailEnd/>
          </a:ln>
        </p:spPr>
        <p:txBody>
          <a:bodyPr lIns="92147" tIns="46074" rIns="92147" bIns="46074" anchor="b"/>
          <a:lstStyle/>
          <a:p>
            <a:pPr algn="r">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fld id="{05F32F42-0E83-4082-9804-9DE5E95354C1}" type="slidenum">
              <a:rPr lang="en-GB" sz="1200">
                <a:solidFill>
                  <a:srgbClr val="000000"/>
                </a:solidFill>
              </a:rPr>
              <a:pPr algn="r">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t>8</a:t>
            </a:fld>
            <a:endParaRPr lang="en-GB" sz="1200" dirty="0">
              <a:solidFill>
                <a:srgbClr val="000000"/>
              </a:solidFill>
            </a:endParaRPr>
          </a:p>
        </p:txBody>
      </p:sp>
      <p:sp>
        <p:nvSpPr>
          <p:cNvPr id="38920" name="Text Box 4"/>
          <p:cNvSpPr txBox="1">
            <a:spLocks noChangeArrowheads="1"/>
          </p:cNvSpPr>
          <p:nvPr/>
        </p:nvSpPr>
        <p:spPr bwMode="auto">
          <a:xfrm>
            <a:off x="1167565" y="739190"/>
            <a:ext cx="4462547" cy="3705405"/>
          </a:xfrm>
          <a:prstGeom prst="rect">
            <a:avLst/>
          </a:prstGeom>
          <a:solidFill>
            <a:srgbClr val="FFFFFF"/>
          </a:solidFill>
          <a:ln w="9525">
            <a:solidFill>
              <a:srgbClr val="000000"/>
            </a:solidFill>
            <a:miter lim="800000"/>
            <a:headEnd/>
            <a:tailEnd/>
          </a:ln>
        </p:spPr>
        <p:txBody>
          <a:bodyPr wrap="none" lIns="91428" tIns="45714" rIns="91428" bIns="45714" anchor="ctr"/>
          <a:lstStyle/>
          <a:p>
            <a:endParaRPr lang="en-IE"/>
          </a:p>
        </p:txBody>
      </p:sp>
      <p:sp>
        <p:nvSpPr>
          <p:cNvPr id="38921" name="Text Box 5"/>
          <p:cNvSpPr>
            <a:spLocks noGrp="1" noChangeArrowheads="1"/>
          </p:cNvSpPr>
          <p:nvPr>
            <p:ph type="body"/>
          </p:nvPr>
        </p:nvSpPr>
        <p:spPr>
          <a:xfrm>
            <a:off x="678195" y="4690465"/>
            <a:ext cx="5441287" cy="4444595"/>
          </a:xfrm>
          <a:noFill/>
          <a:ln/>
        </p:spPr>
        <p:txBody>
          <a:bodyPr/>
          <a:lstStyle/>
          <a:p>
            <a:pPr>
              <a:spcBef>
                <a:spcPts val="447"/>
              </a:spcBef>
              <a:buFont typeface="Times New Roman" pitchFamily="18" charset="0"/>
              <a:buAutoNum type="arabicPeriod"/>
              <a:tabLst>
                <a:tab pos="0" algn="l"/>
                <a:tab pos="913464" algn="l"/>
                <a:tab pos="1828506" algn="l"/>
                <a:tab pos="2741969" algn="l"/>
                <a:tab pos="3657010" algn="l"/>
                <a:tab pos="4570474" algn="l"/>
                <a:tab pos="5485516" algn="l"/>
                <a:tab pos="6398979" algn="l"/>
                <a:tab pos="7314020" algn="l"/>
                <a:tab pos="8227484" algn="l"/>
                <a:tab pos="9142526" algn="l"/>
                <a:tab pos="10055989" algn="l"/>
              </a:tabLst>
            </a:pPr>
            <a:r>
              <a:rPr lang="en-GB" dirty="0" smtClean="0">
                <a:latin typeface="Arial" charset="0"/>
                <a:cs typeface="Arial" charset="0"/>
              </a:rPr>
              <a:t>Power-up radio. Point out location of different display areas.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hdr"/>
          </p:nvPr>
        </p:nvSpPr>
        <p:spPr>
          <a:ln/>
        </p:spPr>
        <p:txBody>
          <a:bodyPr/>
          <a:lstStyle/>
          <a:p>
            <a:r>
              <a:rPr lang="en-GB"/>
              <a:t>Irish Prison Service MTP850 &amp; MTM800e EU</a:t>
            </a:r>
          </a:p>
        </p:txBody>
      </p:sp>
      <p:sp>
        <p:nvSpPr>
          <p:cNvPr id="8" name="Rectangle 6"/>
          <p:cNvSpPr>
            <a:spLocks noGrp="1" noChangeArrowheads="1"/>
          </p:cNvSpPr>
          <p:nvPr>
            <p:ph type="ftr"/>
          </p:nvPr>
        </p:nvSpPr>
        <p:spPr>
          <a:ln/>
        </p:spPr>
        <p:txBody>
          <a:bodyPr/>
          <a:lstStyle/>
          <a:p>
            <a:r>
              <a:rPr lang="en-GB"/>
              <a:t>Participant Guide 1-1</a:t>
            </a:r>
          </a:p>
        </p:txBody>
      </p:sp>
      <p:sp>
        <p:nvSpPr>
          <p:cNvPr id="9" name="Rectangle 7"/>
          <p:cNvSpPr>
            <a:spLocks noGrp="1" noChangeArrowheads="1"/>
          </p:cNvSpPr>
          <p:nvPr>
            <p:ph type="sldNum"/>
          </p:nvPr>
        </p:nvSpPr>
        <p:spPr>
          <a:ln/>
        </p:spPr>
        <p:txBody>
          <a:bodyPr/>
          <a:lstStyle/>
          <a:p>
            <a:fld id="{A3341606-8983-4B9D-9BED-F0F689ECCCEC}" type="slidenum">
              <a:rPr lang="en-GB"/>
              <a:pPr/>
              <a:t>9</a:t>
            </a:fld>
            <a:endParaRPr lang="en-GB"/>
          </a:p>
        </p:txBody>
      </p:sp>
      <p:sp>
        <p:nvSpPr>
          <p:cNvPr id="159745" name="Text Box 1"/>
          <p:cNvSpPr txBox="1">
            <a:spLocks noChangeArrowheads="1"/>
          </p:cNvSpPr>
          <p:nvPr/>
        </p:nvSpPr>
        <p:spPr bwMode="auto">
          <a:xfrm>
            <a:off x="0" y="1"/>
            <a:ext cx="2947233" cy="496471"/>
          </a:xfrm>
          <a:prstGeom prst="rect">
            <a:avLst/>
          </a:prstGeom>
          <a:noFill/>
          <a:ln w="9525">
            <a:noFill/>
            <a:round/>
            <a:headEnd/>
            <a:tailEnd/>
          </a:ln>
          <a:effectLst/>
        </p:spPr>
        <p:txBody>
          <a:bodyPr lIns="91432" tIns="45716" rIns="91432" bIns="45716"/>
          <a:lstStyle/>
          <a:p>
            <a:pPr>
              <a:tabLst>
                <a:tab pos="0" algn="l"/>
                <a:tab pos="907176" algn="l"/>
                <a:tab pos="1814352" algn="l"/>
                <a:tab pos="2721529" algn="l"/>
                <a:tab pos="3628705" algn="l"/>
                <a:tab pos="4535881" algn="l"/>
                <a:tab pos="5443057" algn="l"/>
                <a:tab pos="6350234" algn="l"/>
                <a:tab pos="7257410" algn="l"/>
                <a:tab pos="8164586" algn="l"/>
                <a:tab pos="9071762" algn="l"/>
                <a:tab pos="9978939" algn="l"/>
              </a:tabLst>
            </a:pPr>
            <a:r>
              <a:rPr lang="en-GB" sz="1200" dirty="0">
                <a:solidFill>
                  <a:srgbClr val="000000"/>
                </a:solidFill>
              </a:rPr>
              <a:t>JACAMAR MTH800 &amp; MTM800 EU</a:t>
            </a:r>
          </a:p>
        </p:txBody>
      </p:sp>
      <p:sp>
        <p:nvSpPr>
          <p:cNvPr id="159746" name="Text Box 2"/>
          <p:cNvSpPr txBox="1">
            <a:spLocks noChangeArrowheads="1"/>
          </p:cNvSpPr>
          <p:nvPr/>
        </p:nvSpPr>
        <p:spPr bwMode="auto">
          <a:xfrm>
            <a:off x="0" y="9377779"/>
            <a:ext cx="2947233" cy="496471"/>
          </a:xfrm>
          <a:prstGeom prst="rect">
            <a:avLst/>
          </a:prstGeom>
          <a:noFill/>
          <a:ln w="9525">
            <a:noFill/>
            <a:round/>
            <a:headEnd/>
            <a:tailEnd/>
          </a:ln>
          <a:effectLst/>
        </p:spPr>
        <p:txBody>
          <a:bodyPr lIns="91432" tIns="45716" rIns="91432" bIns="45716" anchor="b"/>
          <a:lstStyle/>
          <a:p>
            <a:pPr>
              <a:tabLst>
                <a:tab pos="0" algn="l"/>
                <a:tab pos="907176" algn="l"/>
                <a:tab pos="1814352" algn="l"/>
                <a:tab pos="2721529" algn="l"/>
                <a:tab pos="3628705" algn="l"/>
                <a:tab pos="4535881" algn="l"/>
                <a:tab pos="5443057" algn="l"/>
                <a:tab pos="6350234" algn="l"/>
                <a:tab pos="7257410" algn="l"/>
                <a:tab pos="8164586" algn="l"/>
                <a:tab pos="9071762" algn="l"/>
                <a:tab pos="9978939" algn="l"/>
              </a:tabLst>
            </a:pPr>
            <a:r>
              <a:rPr lang="en-GB" sz="1200" dirty="0">
                <a:solidFill>
                  <a:srgbClr val="000000"/>
                </a:solidFill>
              </a:rPr>
              <a:t>Participant Guide - Version 1.3</a:t>
            </a:r>
          </a:p>
        </p:txBody>
      </p:sp>
      <p:sp>
        <p:nvSpPr>
          <p:cNvPr id="159747" name="Text Box 3"/>
          <p:cNvSpPr txBox="1">
            <a:spLocks noChangeArrowheads="1"/>
          </p:cNvSpPr>
          <p:nvPr/>
        </p:nvSpPr>
        <p:spPr bwMode="auto">
          <a:xfrm>
            <a:off x="3850443" y="9377779"/>
            <a:ext cx="2947232" cy="496471"/>
          </a:xfrm>
          <a:prstGeom prst="rect">
            <a:avLst/>
          </a:prstGeom>
          <a:noFill/>
          <a:ln w="9525">
            <a:noFill/>
            <a:round/>
            <a:headEnd/>
            <a:tailEnd/>
          </a:ln>
          <a:effectLst/>
        </p:spPr>
        <p:txBody>
          <a:bodyPr lIns="91432" tIns="45716" rIns="91432" bIns="45716" anchor="b"/>
          <a:lstStyle/>
          <a:p>
            <a:pPr algn="r">
              <a:tabLst>
                <a:tab pos="0" algn="l"/>
                <a:tab pos="907176" algn="l"/>
                <a:tab pos="1814352" algn="l"/>
                <a:tab pos="2721529" algn="l"/>
                <a:tab pos="3628705" algn="l"/>
                <a:tab pos="4535881" algn="l"/>
                <a:tab pos="5443057" algn="l"/>
                <a:tab pos="6350234" algn="l"/>
                <a:tab pos="7257410" algn="l"/>
                <a:tab pos="8164586" algn="l"/>
                <a:tab pos="9071762" algn="l"/>
                <a:tab pos="9978939" algn="l"/>
              </a:tabLst>
            </a:pPr>
            <a:fld id="{0CA26B96-CE04-4212-8E65-D14373ECDCC8}" type="slidenum">
              <a:rPr lang="en-GB" sz="1200">
                <a:solidFill>
                  <a:srgbClr val="000000"/>
                </a:solidFill>
              </a:rPr>
              <a:pPr algn="r">
                <a:tabLst>
                  <a:tab pos="0" algn="l"/>
                  <a:tab pos="907176" algn="l"/>
                  <a:tab pos="1814352" algn="l"/>
                  <a:tab pos="2721529" algn="l"/>
                  <a:tab pos="3628705" algn="l"/>
                  <a:tab pos="4535881" algn="l"/>
                  <a:tab pos="5443057" algn="l"/>
                  <a:tab pos="6350234" algn="l"/>
                  <a:tab pos="7257410" algn="l"/>
                  <a:tab pos="8164586" algn="l"/>
                  <a:tab pos="9071762" algn="l"/>
                  <a:tab pos="9978939" algn="l"/>
                </a:tabLst>
              </a:pPr>
              <a:t>9</a:t>
            </a:fld>
            <a:endParaRPr lang="en-GB" sz="1200" dirty="0">
              <a:solidFill>
                <a:srgbClr val="000000"/>
              </a:solidFill>
            </a:endParaRPr>
          </a:p>
        </p:txBody>
      </p:sp>
      <p:sp>
        <p:nvSpPr>
          <p:cNvPr id="159748" name="Text Box 4"/>
          <p:cNvSpPr txBox="1">
            <a:spLocks noChangeArrowheads="1"/>
          </p:cNvSpPr>
          <p:nvPr/>
        </p:nvSpPr>
        <p:spPr bwMode="auto">
          <a:xfrm>
            <a:off x="1169138" y="737614"/>
            <a:ext cx="4460974" cy="3703829"/>
          </a:xfrm>
          <a:prstGeom prst="rect">
            <a:avLst/>
          </a:prstGeom>
          <a:solidFill>
            <a:srgbClr val="FFFFFF"/>
          </a:solidFill>
          <a:ln w="9525">
            <a:solidFill>
              <a:srgbClr val="000000"/>
            </a:solidFill>
            <a:miter lim="800000"/>
            <a:headEnd/>
            <a:tailEnd/>
          </a:ln>
          <a:effectLst/>
        </p:spPr>
        <p:txBody>
          <a:bodyPr wrap="none" lIns="90718" tIns="45359" rIns="90718" bIns="45359" anchor="ctr"/>
          <a:lstStyle/>
          <a:p>
            <a:endParaRPr lang="en-IE"/>
          </a:p>
        </p:txBody>
      </p:sp>
      <p:sp>
        <p:nvSpPr>
          <p:cNvPr id="159749" name="Text Box 5"/>
          <p:cNvSpPr txBox="1">
            <a:spLocks noGrp="1" noChangeArrowheads="1"/>
          </p:cNvSpPr>
          <p:nvPr>
            <p:ph type="body"/>
          </p:nvPr>
        </p:nvSpPr>
        <p:spPr bwMode="auto">
          <a:xfrm>
            <a:off x="907931" y="4690465"/>
            <a:ext cx="4981815" cy="4446171"/>
          </a:xfrm>
          <a:prstGeom prst="rect">
            <a:avLst/>
          </a:prstGeom>
          <a:noFill/>
          <a:ln>
            <a:round/>
            <a:headEnd/>
            <a:tailEnd/>
          </a:ln>
        </p:spPr>
        <p:txBody>
          <a:bodyPr lIns="91432" tIns="45716" rIns="91432" bIns="45716"/>
          <a:lstStyle/>
          <a:p>
            <a:pPr marL="226794" indent="-226794">
              <a:spcBef>
                <a:spcPts val="446"/>
              </a:spcBef>
              <a:buFont typeface="Times New Roman" pitchFamily="18" charset="0"/>
              <a:buAutoNum type="arabicPeriod"/>
              <a:tabLst>
                <a:tab pos="226794" algn="l"/>
                <a:tab pos="1133970" algn="l"/>
                <a:tab pos="2041147" algn="l"/>
                <a:tab pos="2948323" algn="l"/>
                <a:tab pos="3855499" algn="l"/>
                <a:tab pos="4762675" algn="l"/>
                <a:tab pos="5669852" algn="l"/>
                <a:tab pos="6577028" algn="l"/>
                <a:tab pos="7484204" algn="l"/>
                <a:tab pos="8391380" algn="l"/>
                <a:tab pos="9298556" algn="l"/>
                <a:tab pos="10205733" algn="l"/>
              </a:tabLst>
            </a:pPr>
            <a:r>
              <a:rPr lang="en-GB" dirty="0">
                <a:latin typeface="Arial" charset="0"/>
                <a:cs typeface="Arial" charset="0"/>
              </a:rPr>
              <a:t>Discuss group </a:t>
            </a:r>
            <a:endParaRPr lang="en-IE" dirty="0">
              <a:latin typeface="Arial" charset="0"/>
              <a:cs typeface="Arial" charset="0"/>
            </a:endParaRPr>
          </a:p>
          <a:p>
            <a:pPr marL="226794" indent="-226794">
              <a:spcBef>
                <a:spcPts val="446"/>
              </a:spcBef>
              <a:buFont typeface="Times New Roman" pitchFamily="18" charset="0"/>
              <a:buAutoNum type="arabicPeriod"/>
              <a:tabLst>
                <a:tab pos="226794" algn="l"/>
                <a:tab pos="1133970" algn="l"/>
                <a:tab pos="2041147" algn="l"/>
                <a:tab pos="2948323" algn="l"/>
                <a:tab pos="3855499" algn="l"/>
                <a:tab pos="4762675" algn="l"/>
                <a:tab pos="5669852" algn="l"/>
                <a:tab pos="6577028" algn="l"/>
                <a:tab pos="7484204" algn="l"/>
                <a:tab pos="8391380" algn="l"/>
                <a:tab pos="9298556" algn="l"/>
                <a:tab pos="10205733" algn="l"/>
              </a:tabLst>
            </a:pPr>
            <a:r>
              <a:rPr lang="en-GB" dirty="0">
                <a:latin typeface="Arial" charset="0"/>
                <a:cs typeface="Arial" charset="0"/>
              </a:rPr>
              <a:t>Point out that most system communication is usually Group Calls</a:t>
            </a:r>
          </a:p>
          <a:p>
            <a:pPr marL="226794" indent="-226794">
              <a:spcBef>
                <a:spcPts val="446"/>
              </a:spcBef>
              <a:buFont typeface="Times New Roman" pitchFamily="18" charset="0"/>
              <a:buAutoNum type="arabicPeriod"/>
              <a:tabLst>
                <a:tab pos="226794" algn="l"/>
                <a:tab pos="1133970" algn="l"/>
                <a:tab pos="2041147" algn="l"/>
                <a:tab pos="2948323" algn="l"/>
                <a:tab pos="3855499" algn="l"/>
                <a:tab pos="4762675" algn="l"/>
                <a:tab pos="5669852" algn="l"/>
                <a:tab pos="6577028" algn="l"/>
                <a:tab pos="7484204" algn="l"/>
                <a:tab pos="8391380" algn="l"/>
                <a:tab pos="9298556" algn="l"/>
                <a:tab pos="10205733" algn="l"/>
              </a:tabLst>
            </a:pPr>
            <a:r>
              <a:rPr lang="en-GB" dirty="0">
                <a:latin typeface="Arial" charset="0"/>
                <a:cs typeface="Arial" charset="0"/>
              </a:rPr>
              <a:t>call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9277"/>
            <a:ext cx="7772400" cy="1470025"/>
          </a:xfrm>
        </p:spPr>
        <p:txBody>
          <a:bodyPr/>
          <a:lstStyle/>
          <a:p>
            <a:r>
              <a:rPr lang="ga-IE" dirty="0" smtClean="0"/>
              <a:t>Click to edit Master title style</a:t>
            </a:r>
            <a:endParaRPr lang="en-US" dirty="0"/>
          </a:p>
        </p:txBody>
      </p:sp>
      <p:sp>
        <p:nvSpPr>
          <p:cNvPr id="3" name="Subtitle 2"/>
          <p:cNvSpPr>
            <a:spLocks noGrp="1"/>
          </p:cNvSpPr>
          <p:nvPr>
            <p:ph type="subTitle" idx="1"/>
          </p:nvPr>
        </p:nvSpPr>
        <p:spPr>
          <a:xfrm>
            <a:off x="1371600" y="3404513"/>
            <a:ext cx="6400800" cy="175260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yriad Pro"/>
              </a:defRPr>
            </a:lvl1pPr>
          </a:lstStyle>
          <a:p>
            <a:fld id="{6086CA43-8315-6E4A-9C01-83FC0DF402B1}" type="datetimeFigureOut">
              <a:rPr lang="en-US" smtClean="0"/>
              <a:pPr/>
              <a:t>6/24/2018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BC4BFC19-7BDA-C24B-8F79-67C18F36CE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75237"/>
            <a:ext cx="2057400" cy="4450926"/>
          </a:xfrm>
        </p:spPr>
        <p:txBody>
          <a:bodyPr vert="eaVert">
            <a:normAutofit/>
          </a:bodyPr>
          <a:lstStyle>
            <a:lvl1pPr algn="l">
              <a:defRPr sz="4000"/>
            </a:lvl1pPr>
          </a:lstStyle>
          <a:p>
            <a:r>
              <a:rPr lang="ga-IE"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04" y="126028"/>
            <a:ext cx="6352665" cy="1143000"/>
          </a:xfrm>
        </p:spPr>
        <p:txBody>
          <a:bodyPr/>
          <a:lstStyle>
            <a:lvl1pPr>
              <a:defRPr>
                <a:solidFill>
                  <a:schemeClr val="tx1"/>
                </a:solidFill>
              </a:defRPr>
            </a:lvl1pPr>
          </a:lstStyle>
          <a:p>
            <a:r>
              <a:rPr lang="ga-IE" dirty="0" smtClean="0"/>
              <a:t>Click to edit Master title style</a:t>
            </a:r>
            <a:endParaRPr lang="en-US" dirty="0"/>
          </a:p>
        </p:txBody>
      </p:sp>
      <p:sp>
        <p:nvSpPr>
          <p:cNvPr id="3" name="Content Placeholder 2"/>
          <p:cNvSpPr>
            <a:spLocks noGrp="1"/>
          </p:cNvSpPr>
          <p:nvPr>
            <p:ph idx="1"/>
          </p:nvPr>
        </p:nvSpPr>
        <p:spPr/>
        <p:txBody>
          <a:bodyPr/>
          <a:lstStyle>
            <a:lvl1pPr>
              <a:buClr>
                <a:schemeClr val="bg1"/>
              </a:buClr>
              <a:defRPr>
                <a:solidFill>
                  <a:schemeClr val="accent2"/>
                </a:solidFill>
              </a:defRPr>
            </a:lvl1pPr>
            <a:lvl2pPr>
              <a:buClr>
                <a:schemeClr val="bg1"/>
              </a:buClr>
              <a:defRPr>
                <a:solidFill>
                  <a:schemeClr val="accent2"/>
                </a:solidFill>
              </a:defRPr>
            </a:lvl2pPr>
            <a:lvl3pPr>
              <a:buClr>
                <a:schemeClr val="bg1"/>
              </a:buClr>
              <a:defRPr>
                <a:solidFill>
                  <a:schemeClr val="accent2"/>
                </a:solidFill>
              </a:defRPr>
            </a:lvl3pPr>
            <a:lvl4pPr>
              <a:buClr>
                <a:schemeClr val="bg1"/>
              </a:buClr>
              <a:defRPr>
                <a:solidFill>
                  <a:schemeClr val="accent2"/>
                </a:solidFill>
              </a:defRPr>
            </a:lvl4pPr>
            <a:lvl5pPr>
              <a:buClr>
                <a:schemeClr val="bg1"/>
              </a:buClr>
              <a:defRPr>
                <a:solidFill>
                  <a:schemeClr val="accent2"/>
                </a:solidFill>
              </a:defRPr>
            </a:lvl5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25862"/>
            <a:ext cx="7772400" cy="1362075"/>
          </a:xfrm>
        </p:spPr>
        <p:txBody>
          <a:bodyPr anchor="ctr"/>
          <a:lstStyle>
            <a:lvl1pPr algn="l">
              <a:defRPr sz="4000" b="1" cap="all"/>
            </a:lvl1pPr>
          </a:lstStyle>
          <a:p>
            <a:r>
              <a:rPr lang="ga-IE" dirty="0" smtClean="0"/>
              <a:t>Click to edit Master title style</a:t>
            </a:r>
            <a:endParaRPr lang="en-US" dirty="0"/>
          </a:p>
        </p:txBody>
      </p:sp>
      <p:sp>
        <p:nvSpPr>
          <p:cNvPr id="3" name="Text Placeholder 2"/>
          <p:cNvSpPr>
            <a:spLocks noGrp="1"/>
          </p:cNvSpPr>
          <p:nvPr>
            <p:ph type="body" idx="1"/>
          </p:nvPr>
        </p:nvSpPr>
        <p:spPr>
          <a:xfrm>
            <a:off x="722313" y="179682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yriad Pro"/>
              </a:defRPr>
            </a:lvl1pPr>
          </a:lstStyle>
          <a:p>
            <a:fld id="{6086CA43-8315-6E4A-9C01-83FC0DF402B1}" type="datetimeFigureOut">
              <a:rPr lang="en-US" smtClean="0"/>
              <a:pPr/>
              <a:t>6/24/2018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57200" y="6356350"/>
            <a:ext cx="2133600" cy="365125"/>
          </a:xfrm>
          <a:prstGeom prst="rect">
            <a:avLst/>
          </a:prstGeom>
        </p:spPr>
        <p:txBody>
          <a:bodyPr/>
          <a:lstStyle/>
          <a:p>
            <a:fld id="{BC4BFC19-7BDA-C24B-8F79-67C18F36CE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6664" y="126028"/>
            <a:ext cx="6352665" cy="1143000"/>
          </a:xfrm>
          <a:prstGeom prst="rect">
            <a:avLst/>
          </a:prstGeom>
        </p:spPr>
        <p:txBody>
          <a:bodyPr vert="horz" lIns="91440" tIns="45720" rIns="91440" bIns="45720" rtlCol="0" anchor="ctr">
            <a:normAutofit/>
          </a:bodyPr>
          <a:lstStyle/>
          <a:p>
            <a:r>
              <a:rPr lang="ga-IE" dirty="0" smtClean="0"/>
              <a:t>Click to edit Master title style</a:t>
            </a:r>
            <a:endParaRPr lang="en-US" dirty="0"/>
          </a:p>
        </p:txBody>
      </p:sp>
      <p:sp>
        <p:nvSpPr>
          <p:cNvPr id="3" name="Text Placeholder 2"/>
          <p:cNvSpPr>
            <a:spLocks noGrp="1"/>
          </p:cNvSpPr>
          <p:nvPr>
            <p:ph type="body" idx="1"/>
          </p:nvPr>
        </p:nvSpPr>
        <p:spPr>
          <a:xfrm>
            <a:off x="349104" y="1600200"/>
            <a:ext cx="8229600" cy="4128029"/>
          </a:xfrm>
          <a:prstGeom prst="rect">
            <a:avLst/>
          </a:prstGeom>
        </p:spPr>
        <p:txBody>
          <a:bodyPr vert="horz" lIns="91440" tIns="45720" rIns="91440" bIns="45720" rtlCol="0" anchor="t">
            <a:normAutofit/>
          </a:body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pic>
        <p:nvPicPr>
          <p:cNvPr id="6" name="Picture 5" descr="Powerpoint v3.png"/>
          <p:cNvPicPr>
            <a:picLocks noChangeAspect="1"/>
          </p:cNvPicPr>
          <p:nvPr/>
        </p:nvPicPr>
        <p:blipFill>
          <a:blip r:embed="rId13"/>
          <a:stretch>
            <a:fillRect/>
          </a:stretch>
        </p:blipFill>
        <p:spPr>
          <a:xfrm>
            <a:off x="0" y="0"/>
            <a:ext cx="9144000" cy="687151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000" kern="1200">
          <a:solidFill>
            <a:schemeClr val="tx1"/>
          </a:solidFill>
          <a:latin typeface="Myriad Pro"/>
          <a:ea typeface="+mj-ea"/>
          <a:cs typeface="+mj-cs"/>
        </a:defRPr>
      </a:lvl1pPr>
    </p:titleStyle>
    <p:bodyStyle>
      <a:lvl1pPr marL="342900" indent="-342900" algn="l" defTabSz="457200" rtl="0" eaLnBrk="1" latinLnBrk="0" hangingPunct="1">
        <a:spcBef>
          <a:spcPct val="20000"/>
        </a:spcBef>
        <a:buClr>
          <a:schemeClr val="bg1"/>
        </a:buClr>
        <a:buSzPct val="50000"/>
        <a:buFont typeface="Wingdings" charset="2"/>
        <a:buChar char=""/>
        <a:defRPr sz="2800" kern="1200">
          <a:solidFill>
            <a:schemeClr val="accent4"/>
          </a:solidFill>
          <a:latin typeface="Myriad Pro"/>
          <a:ea typeface="+mn-ea"/>
          <a:cs typeface="+mn-cs"/>
        </a:defRPr>
      </a:lvl1pPr>
      <a:lvl2pPr marL="742950" indent="-285750" algn="l" defTabSz="457200" rtl="0" eaLnBrk="1" latinLnBrk="0" hangingPunct="1">
        <a:spcBef>
          <a:spcPct val="20000"/>
        </a:spcBef>
        <a:buClr>
          <a:schemeClr val="bg2"/>
        </a:buClr>
        <a:buSzPct val="50000"/>
        <a:buFont typeface="Wingdings" charset="2"/>
        <a:buChar char=""/>
        <a:defRPr sz="2400" kern="1200">
          <a:solidFill>
            <a:schemeClr val="accent4"/>
          </a:solidFill>
          <a:latin typeface="Myriad Pro"/>
          <a:ea typeface="+mn-ea"/>
          <a:cs typeface="+mn-cs"/>
        </a:defRPr>
      </a:lvl2pPr>
      <a:lvl3pPr marL="1143000" indent="-228600" algn="l" defTabSz="457200" rtl="0" eaLnBrk="1" latinLnBrk="0" hangingPunct="1">
        <a:spcBef>
          <a:spcPct val="20000"/>
        </a:spcBef>
        <a:buClr>
          <a:schemeClr val="bg2"/>
        </a:buClr>
        <a:buSzPct val="50000"/>
        <a:buFont typeface="Wingdings" charset="2"/>
        <a:buChar char=""/>
        <a:defRPr sz="2000" kern="1200">
          <a:solidFill>
            <a:schemeClr val="accent4"/>
          </a:solidFill>
          <a:latin typeface="Myriad Pro"/>
          <a:ea typeface="+mn-ea"/>
          <a:cs typeface="+mn-cs"/>
        </a:defRPr>
      </a:lvl3pPr>
      <a:lvl4pPr marL="1600200" indent="-228600" algn="l" defTabSz="457200" rtl="0" eaLnBrk="1" latinLnBrk="0" hangingPunct="1">
        <a:spcBef>
          <a:spcPct val="20000"/>
        </a:spcBef>
        <a:buClr>
          <a:schemeClr val="bg2"/>
        </a:buClr>
        <a:buSzPct val="50000"/>
        <a:buFont typeface="Wingdings" charset="2"/>
        <a:buChar char=""/>
        <a:defRPr sz="1800" kern="1200">
          <a:solidFill>
            <a:schemeClr val="accent4"/>
          </a:solidFill>
          <a:latin typeface="Myriad Pro"/>
          <a:ea typeface="+mn-ea"/>
          <a:cs typeface="+mn-cs"/>
        </a:defRPr>
      </a:lvl4pPr>
      <a:lvl5pPr marL="2057400" indent="-228600" algn="l" defTabSz="457200" rtl="0" eaLnBrk="1" latinLnBrk="0" hangingPunct="1">
        <a:spcBef>
          <a:spcPct val="20000"/>
        </a:spcBef>
        <a:buClr>
          <a:schemeClr val="bg2"/>
        </a:buClr>
        <a:buSzPct val="50000"/>
        <a:buFont typeface="Wingdings" charset="2"/>
        <a:buChar char=""/>
        <a:defRPr sz="1800" kern="1200">
          <a:solidFill>
            <a:schemeClr val="accent4"/>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055" y="360218"/>
            <a:ext cx="7950703" cy="5181599"/>
          </a:xfrm>
        </p:spPr>
        <p:txBody>
          <a:bodyPr>
            <a:normAutofit/>
          </a:bodyPr>
          <a:lstStyle/>
          <a:p>
            <a:r>
              <a:rPr lang="en-US" sz="7200" dirty="0" smtClean="0">
                <a:solidFill>
                  <a:schemeClr val="accent1"/>
                </a:solidFill>
                <a:effectLst>
                  <a:outerShdw blurRad="38100" dist="38100" dir="2700000" algn="tl">
                    <a:srgbClr val="000000">
                      <a:alpha val="43137"/>
                    </a:srgbClr>
                  </a:outerShdw>
                </a:effectLst>
                <a:latin typeface="+mn-lt"/>
              </a:rPr>
              <a:t>TETRA Ireland</a:t>
            </a:r>
            <a:r>
              <a:rPr lang="en-US" sz="7200" dirty="0" smtClean="0">
                <a:latin typeface="+mn-lt"/>
              </a:rPr>
              <a:t/>
            </a:r>
            <a:br>
              <a:rPr lang="en-US" sz="7200" dirty="0" smtClean="0">
                <a:latin typeface="+mn-lt"/>
              </a:rPr>
            </a:br>
            <a:r>
              <a:rPr lang="en-US" dirty="0" smtClean="0">
                <a:solidFill>
                  <a:schemeClr val="bg1">
                    <a:lumMod val="75000"/>
                  </a:schemeClr>
                </a:solidFill>
                <a:effectLst>
                  <a:outerShdw blurRad="38100" dist="38100" dir="2700000" algn="tl">
                    <a:srgbClr val="000000">
                      <a:alpha val="43137"/>
                    </a:srgbClr>
                  </a:outerShdw>
                </a:effectLst>
                <a:latin typeface="+mn-lt"/>
              </a:rPr>
              <a:t>National Digital Radio Service</a:t>
            </a:r>
            <a:br>
              <a:rPr lang="en-US" dirty="0" smtClean="0">
                <a:solidFill>
                  <a:schemeClr val="bg1">
                    <a:lumMod val="75000"/>
                  </a:schemeClr>
                </a:solidFill>
                <a:effectLst>
                  <a:outerShdw blurRad="38100" dist="38100" dir="2700000" algn="tl">
                    <a:srgbClr val="000000">
                      <a:alpha val="43137"/>
                    </a:srgbClr>
                  </a:outerShdw>
                </a:effectLst>
                <a:latin typeface="+mn-lt"/>
              </a:rPr>
            </a:br>
            <a:r>
              <a:rPr lang="en-US" dirty="0" smtClean="0">
                <a:solidFill>
                  <a:schemeClr val="bg1">
                    <a:lumMod val="75000"/>
                  </a:schemeClr>
                </a:solidFill>
                <a:effectLst>
                  <a:outerShdw blurRad="38100" dist="38100" dir="2700000" algn="tl">
                    <a:srgbClr val="000000">
                      <a:alpha val="43137"/>
                    </a:srgbClr>
                  </a:outerShdw>
                </a:effectLst>
                <a:latin typeface="+mn-lt"/>
              </a:rPr>
              <a:t/>
            </a:r>
            <a:br>
              <a:rPr lang="en-US" dirty="0" smtClean="0">
                <a:solidFill>
                  <a:schemeClr val="bg1">
                    <a:lumMod val="75000"/>
                  </a:schemeClr>
                </a:solidFill>
                <a:effectLst>
                  <a:outerShdw blurRad="38100" dist="38100" dir="2700000" algn="tl">
                    <a:srgbClr val="000000">
                      <a:alpha val="43137"/>
                    </a:srgbClr>
                  </a:outerShdw>
                </a:effectLst>
                <a:latin typeface="+mn-lt"/>
              </a:rPr>
            </a:br>
            <a:r>
              <a:rPr lang="en-US" dirty="0" smtClean="0">
                <a:solidFill>
                  <a:schemeClr val="bg1">
                    <a:lumMod val="75000"/>
                  </a:schemeClr>
                </a:solidFill>
                <a:effectLst>
                  <a:outerShdw blurRad="38100" dist="38100" dir="2700000" algn="tl">
                    <a:srgbClr val="000000">
                      <a:alpha val="43137"/>
                    </a:srgbClr>
                  </a:outerShdw>
                </a:effectLst>
                <a:latin typeface="+mn-lt"/>
              </a:rPr>
              <a:t/>
            </a:r>
            <a:br>
              <a:rPr lang="en-US" dirty="0" smtClean="0">
                <a:solidFill>
                  <a:schemeClr val="bg1">
                    <a:lumMod val="75000"/>
                  </a:schemeClr>
                </a:solidFill>
                <a:effectLst>
                  <a:outerShdw blurRad="38100" dist="38100" dir="2700000" algn="tl">
                    <a:srgbClr val="000000">
                      <a:alpha val="43137"/>
                    </a:srgbClr>
                  </a:outerShdw>
                </a:effectLst>
                <a:latin typeface="+mn-lt"/>
              </a:rPr>
            </a:br>
            <a:r>
              <a:rPr lang="en-US" dirty="0" smtClean="0">
                <a:solidFill>
                  <a:schemeClr val="bg1">
                    <a:lumMod val="75000"/>
                  </a:schemeClr>
                </a:solidFill>
                <a:effectLst>
                  <a:outerShdw blurRad="38100" dist="38100" dir="2700000" algn="tl">
                    <a:srgbClr val="000000">
                      <a:alpha val="43137"/>
                    </a:srgbClr>
                  </a:outerShdw>
                </a:effectLst>
                <a:latin typeface="+mn-lt"/>
              </a:rPr>
              <a:t/>
            </a:r>
            <a:br>
              <a:rPr lang="en-US" dirty="0" smtClean="0">
                <a:solidFill>
                  <a:schemeClr val="bg1">
                    <a:lumMod val="75000"/>
                  </a:schemeClr>
                </a:solidFill>
                <a:effectLst>
                  <a:outerShdw blurRad="38100" dist="38100" dir="2700000" algn="tl">
                    <a:srgbClr val="000000">
                      <a:alpha val="43137"/>
                    </a:srgbClr>
                  </a:outerShdw>
                </a:effectLst>
                <a:latin typeface="+mn-lt"/>
              </a:rPr>
            </a:br>
            <a:r>
              <a:rPr lang="en-US" dirty="0" smtClean="0">
                <a:solidFill>
                  <a:schemeClr val="bg1">
                    <a:lumMod val="75000"/>
                  </a:schemeClr>
                </a:solidFill>
                <a:effectLst>
                  <a:outerShdw blurRad="38100" dist="38100" dir="2700000" algn="tl">
                    <a:srgbClr val="000000">
                      <a:alpha val="43137"/>
                    </a:srgbClr>
                  </a:outerShdw>
                </a:effectLst>
                <a:latin typeface="+mn-lt"/>
              </a:rPr>
              <a:t> </a:t>
            </a:r>
            <a:r>
              <a:rPr lang="en-US" dirty="0" smtClean="0">
                <a:solidFill>
                  <a:schemeClr val="accent4"/>
                </a:solidFill>
                <a:effectLst>
                  <a:outerShdw blurRad="38100" dist="38100" dir="2700000" algn="tl">
                    <a:srgbClr val="000000">
                      <a:alpha val="43137"/>
                    </a:srgbClr>
                  </a:outerShdw>
                </a:effectLst>
                <a:latin typeface="+mn-lt"/>
              </a:rPr>
              <a:t/>
            </a:r>
            <a:br>
              <a:rPr lang="en-US" dirty="0" smtClean="0">
                <a:solidFill>
                  <a:schemeClr val="accent4"/>
                </a:solidFill>
                <a:effectLst>
                  <a:outerShdw blurRad="38100" dist="38100" dir="2700000" algn="tl">
                    <a:srgbClr val="000000">
                      <a:alpha val="43137"/>
                    </a:srgbClr>
                  </a:outerShdw>
                </a:effectLst>
                <a:latin typeface="+mn-lt"/>
              </a:rPr>
            </a:br>
            <a:endParaRPr lang="en-US" sz="5300" b="1" dirty="0">
              <a:effectLst>
                <a:outerShdw blurRad="38100" dist="38100" dir="2700000" algn="tl">
                  <a:srgbClr val="000000">
                    <a:alpha val="43137"/>
                  </a:srgbClr>
                </a:outerShdw>
              </a:effectLst>
              <a:latin typeface="+mn-lt"/>
            </a:endParaRPr>
          </a:p>
        </p:txBody>
      </p:sp>
      <p:sp>
        <p:nvSpPr>
          <p:cNvPr id="7" name="Rectangle 6"/>
          <p:cNvSpPr/>
          <p:nvPr/>
        </p:nvSpPr>
        <p:spPr>
          <a:xfrm>
            <a:off x="471055" y="2452255"/>
            <a:ext cx="8672945" cy="1077218"/>
          </a:xfrm>
          <a:prstGeom prst="rect">
            <a:avLst/>
          </a:prstGeom>
        </p:spPr>
        <p:txBody>
          <a:bodyPr wrap="square">
            <a:spAutoFit/>
          </a:bodyPr>
          <a:lstStyle/>
          <a:p>
            <a:pPr algn="ctr"/>
            <a:r>
              <a:rPr lang="en-US" sz="3200" dirty="0" smtClean="0">
                <a:effectLst>
                  <a:outerShdw blurRad="38100" dist="38100" dir="2700000" algn="tl">
                    <a:srgbClr val="000000">
                      <a:alpha val="43137"/>
                    </a:srgbClr>
                  </a:outerShdw>
                </a:effectLst>
              </a:rPr>
              <a:t/>
            </a:r>
            <a:br>
              <a:rPr lang="en-US" sz="3200" dirty="0" smtClean="0">
                <a:effectLst>
                  <a:outerShdw blurRad="38100" dist="38100" dir="2700000" algn="tl">
                    <a:srgbClr val="000000">
                      <a:alpha val="43137"/>
                    </a:srgbClr>
                  </a:outerShdw>
                </a:effectLst>
              </a:rPr>
            </a:br>
            <a:endParaRPr lang="en-IE" sz="3200" dirty="0"/>
          </a:p>
        </p:txBody>
      </p:sp>
      <p:pic>
        <p:nvPicPr>
          <p:cNvPr id="1027" name="Picture 3" descr="C:\Users\wwalsh\Desktop\Wills Documents\Images &amp; logos\TetraLogoStrapRGB.jpg"/>
          <p:cNvPicPr>
            <a:picLocks noChangeAspect="1" noChangeArrowheads="1"/>
          </p:cNvPicPr>
          <p:nvPr/>
        </p:nvPicPr>
        <p:blipFill>
          <a:blip r:embed="rId3"/>
          <a:srcRect/>
          <a:stretch>
            <a:fillRect/>
          </a:stretch>
        </p:blipFill>
        <p:spPr bwMode="auto">
          <a:xfrm>
            <a:off x="2941505" y="2676525"/>
            <a:ext cx="3364046" cy="1503363"/>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7204075" y="6356350"/>
            <a:ext cx="1905000" cy="457200"/>
          </a:xfrm>
          <a:prstGeom prst="rect">
            <a:avLst/>
          </a:prstGeom>
          <a:noFill/>
          <a:ln w="9525">
            <a:noFill/>
            <a:round/>
            <a:headEnd/>
            <a:tailEnd/>
          </a:ln>
          <a:effectLst/>
        </p:spPr>
        <p:txBody>
          <a:bodyPr/>
          <a:lstStyle/>
          <a:p>
            <a:pPr algn="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6FC187E-9A69-47AC-A7BB-8CB8589E3C72}" type="slidenum">
              <a:rPr lang="en-GB" sz="1000">
                <a:solidFill>
                  <a:srgbClr val="0000FF"/>
                </a:solidFill>
              </a:rPr>
              <a:pPr algn="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en-GB" sz="1000">
              <a:solidFill>
                <a:srgbClr val="0000FF"/>
              </a:solidFill>
            </a:endParaRPr>
          </a:p>
        </p:txBody>
      </p:sp>
      <p:sp>
        <p:nvSpPr>
          <p:cNvPr id="64514" name="Text Box 2"/>
          <p:cNvSpPr txBox="1">
            <a:spLocks noChangeArrowheads="1"/>
          </p:cNvSpPr>
          <p:nvPr/>
        </p:nvSpPr>
        <p:spPr bwMode="auto">
          <a:xfrm>
            <a:off x="171450" y="645128"/>
            <a:ext cx="8937625" cy="1014031"/>
          </a:xfrm>
          <a:prstGeom prst="rect">
            <a:avLst/>
          </a:prstGeom>
          <a:noFill/>
          <a:ln w="9525">
            <a:noFill/>
            <a:round/>
            <a:headEnd/>
            <a:tailEnd/>
          </a:ln>
          <a:effectLst/>
        </p:spPr>
        <p:txBody>
          <a:bodyPr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err="1">
                <a:solidFill>
                  <a:schemeClr val="accent1"/>
                </a:solidFill>
              </a:rPr>
              <a:t>Talkgroup</a:t>
            </a:r>
            <a:r>
              <a:rPr lang="en-GB" sz="3200" dirty="0">
                <a:solidFill>
                  <a:schemeClr val="accent1"/>
                </a:solidFill>
              </a:rPr>
              <a:t> </a:t>
            </a:r>
            <a:r>
              <a:rPr lang="en-GB" sz="3200" dirty="0" smtClean="0">
                <a:solidFill>
                  <a:schemeClr val="accent1"/>
                </a:solidFill>
              </a:rPr>
              <a:t>Selection</a:t>
            </a:r>
          </a:p>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3200" dirty="0" smtClean="0"/>
          </a:p>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solidFill>
                  <a:schemeClr val="accent1"/>
                </a:solidFill>
              </a:rPr>
              <a:t>Select ‘Options’ on Home Screen</a:t>
            </a:r>
          </a:p>
        </p:txBody>
      </p:sp>
      <p:sp>
        <p:nvSpPr>
          <p:cNvPr id="64515" name="Text Box 3"/>
          <p:cNvSpPr txBox="1">
            <a:spLocks noChangeArrowheads="1"/>
          </p:cNvSpPr>
          <p:nvPr/>
        </p:nvSpPr>
        <p:spPr bwMode="auto">
          <a:xfrm>
            <a:off x="171450" y="1960563"/>
            <a:ext cx="5302250" cy="4395787"/>
          </a:xfrm>
          <a:prstGeom prst="rect">
            <a:avLst/>
          </a:prstGeom>
          <a:noFill/>
          <a:ln w="9525">
            <a:noFill/>
            <a:round/>
            <a:headEnd/>
            <a:tailEnd/>
          </a:ln>
          <a:effectLst/>
        </p:spPr>
        <p:txBody>
          <a:bodyPr/>
          <a:lstStyle/>
          <a:p>
            <a:pPr marL="493713" indent="-493713">
              <a:lnSpc>
                <a:spcPct val="80000"/>
              </a:lnSpc>
              <a:spcBef>
                <a:spcPts val="550"/>
              </a:spcBef>
              <a:buClr>
                <a:srgbClr val="0A4B96"/>
              </a:buClr>
              <a:buFont typeface="Arial" charset="0"/>
              <a:buBlip>
                <a:blip r:embed="rId3"/>
              </a:buBlip>
              <a:tabLst>
                <a:tab pos="1041400" algn="l"/>
                <a:tab pos="1955800" algn="l"/>
                <a:tab pos="2870200" algn="l"/>
                <a:tab pos="3784600" algn="l"/>
                <a:tab pos="4699000" algn="l"/>
                <a:tab pos="5613400" algn="l"/>
                <a:tab pos="6527800" algn="l"/>
                <a:tab pos="7442200" algn="l"/>
                <a:tab pos="8356600" algn="l"/>
                <a:tab pos="9271000" algn="l"/>
                <a:tab pos="10185400" algn="l"/>
              </a:tabLst>
            </a:pPr>
            <a:r>
              <a:rPr lang="en-US" sz="2200" b="1" dirty="0">
                <a:solidFill>
                  <a:schemeClr val="accent1"/>
                </a:solidFill>
              </a:rPr>
              <a:t>You can select a </a:t>
            </a:r>
            <a:r>
              <a:rPr lang="en-US" sz="2200" b="1" dirty="0" err="1">
                <a:solidFill>
                  <a:schemeClr val="accent1"/>
                </a:solidFill>
              </a:rPr>
              <a:t>Talkgroup</a:t>
            </a:r>
            <a:r>
              <a:rPr lang="en-US" sz="2200" b="1" dirty="0">
                <a:solidFill>
                  <a:schemeClr val="accent1"/>
                </a:solidFill>
              </a:rPr>
              <a:t> in one of the following ways:</a:t>
            </a:r>
          </a:p>
          <a:p>
            <a:pPr marL="493713" indent="-493713">
              <a:lnSpc>
                <a:spcPct val="80000"/>
              </a:lnSpc>
              <a:spcBef>
                <a:spcPts val="550"/>
              </a:spcBef>
              <a:buClr>
                <a:srgbClr val="0A4B96"/>
              </a:buClr>
              <a:tabLst>
                <a:tab pos="1041400" algn="l"/>
                <a:tab pos="1955800" algn="l"/>
                <a:tab pos="2870200" algn="l"/>
                <a:tab pos="3784600" algn="l"/>
                <a:tab pos="4699000" algn="l"/>
                <a:tab pos="5613400" algn="l"/>
                <a:tab pos="6527800" algn="l"/>
                <a:tab pos="7442200" algn="l"/>
                <a:tab pos="8356600" algn="l"/>
                <a:tab pos="9271000" algn="l"/>
                <a:tab pos="10185400" algn="l"/>
              </a:tabLst>
            </a:pPr>
            <a:endParaRPr lang="en-US" sz="2200" b="1" dirty="0">
              <a:solidFill>
                <a:schemeClr val="accent1"/>
              </a:solidFill>
            </a:endParaRPr>
          </a:p>
          <a:p>
            <a:pPr marL="836613" lvl="1" indent="-379413">
              <a:lnSpc>
                <a:spcPct val="80000"/>
              </a:lnSpc>
              <a:spcBef>
                <a:spcPts val="550"/>
              </a:spcBef>
              <a:buClr>
                <a:srgbClr val="0A4B96"/>
              </a:buClr>
              <a:buSzPct val="115000"/>
              <a:buFont typeface="Arial" charset="0"/>
              <a:buChar char="•"/>
              <a:tabLst>
                <a:tab pos="1041400" algn="l"/>
                <a:tab pos="1955800" algn="l"/>
                <a:tab pos="2870200" algn="l"/>
                <a:tab pos="3784600" algn="l"/>
                <a:tab pos="4699000" algn="l"/>
                <a:tab pos="5613400" algn="l"/>
                <a:tab pos="6527800" algn="l"/>
                <a:tab pos="7442200" algn="l"/>
                <a:tab pos="8356600" algn="l"/>
                <a:tab pos="9271000" algn="l"/>
                <a:tab pos="10185400" algn="l"/>
              </a:tabLst>
            </a:pPr>
            <a:r>
              <a:rPr lang="en-US" sz="2200" b="1" dirty="0" smtClean="0">
                <a:solidFill>
                  <a:schemeClr val="accent1"/>
                </a:solidFill>
              </a:rPr>
              <a:t>Navigation key</a:t>
            </a:r>
          </a:p>
          <a:p>
            <a:pPr marL="1293813" lvl="2" indent="-379413">
              <a:lnSpc>
                <a:spcPct val="80000"/>
              </a:lnSpc>
              <a:spcBef>
                <a:spcPts val="550"/>
              </a:spcBef>
              <a:buClr>
                <a:srgbClr val="0A4B96"/>
              </a:buClr>
              <a:buSzPct val="115000"/>
              <a:buFont typeface="Arial" charset="0"/>
              <a:buChar char="•"/>
              <a:tabLst>
                <a:tab pos="1041400" algn="l"/>
                <a:tab pos="1955800" algn="l"/>
                <a:tab pos="2870200" algn="l"/>
                <a:tab pos="3784600" algn="l"/>
                <a:tab pos="4699000" algn="l"/>
                <a:tab pos="5613400" algn="l"/>
                <a:tab pos="6527800" algn="l"/>
                <a:tab pos="7442200" algn="l"/>
                <a:tab pos="8356600" algn="l"/>
                <a:tab pos="9271000" algn="l"/>
                <a:tab pos="10185400" algn="l"/>
              </a:tabLst>
            </a:pPr>
            <a:r>
              <a:rPr lang="en-US" sz="2200" b="1" dirty="0" smtClean="0">
                <a:solidFill>
                  <a:schemeClr val="accent1"/>
                </a:solidFill>
              </a:rPr>
              <a:t>Left or Right and press Select</a:t>
            </a:r>
            <a:endParaRPr lang="en-US" sz="2200" b="1" dirty="0">
              <a:solidFill>
                <a:schemeClr val="accent1"/>
              </a:solidFill>
            </a:endParaRPr>
          </a:p>
          <a:p>
            <a:pPr marL="836613" lvl="1" indent="-379413">
              <a:lnSpc>
                <a:spcPct val="80000"/>
              </a:lnSpc>
              <a:spcBef>
                <a:spcPts val="550"/>
              </a:spcBef>
              <a:buClr>
                <a:srgbClr val="0A4B96"/>
              </a:buClr>
              <a:buSzPct val="115000"/>
              <a:buFont typeface="Arial" charset="0"/>
              <a:buChar char="•"/>
              <a:tabLst>
                <a:tab pos="1041400" algn="l"/>
                <a:tab pos="1955800" algn="l"/>
                <a:tab pos="2870200" algn="l"/>
                <a:tab pos="3784600" algn="l"/>
                <a:tab pos="4699000" algn="l"/>
                <a:tab pos="5613400" algn="l"/>
                <a:tab pos="6527800" algn="l"/>
                <a:tab pos="7442200" algn="l"/>
                <a:tab pos="8356600" algn="l"/>
                <a:tab pos="9271000" algn="l"/>
                <a:tab pos="10185400" algn="l"/>
              </a:tabLst>
            </a:pPr>
            <a:endParaRPr lang="en-US" sz="2200" b="1" dirty="0" smtClean="0">
              <a:solidFill>
                <a:schemeClr val="accent1"/>
              </a:solidFill>
            </a:endParaRPr>
          </a:p>
          <a:p>
            <a:pPr marL="836613" lvl="1" indent="-379413">
              <a:lnSpc>
                <a:spcPct val="80000"/>
              </a:lnSpc>
              <a:spcBef>
                <a:spcPts val="550"/>
              </a:spcBef>
              <a:buClr>
                <a:srgbClr val="0A4B96"/>
              </a:buClr>
              <a:buSzPct val="115000"/>
              <a:buFont typeface="Arial" charset="0"/>
              <a:buChar char="•"/>
              <a:tabLst>
                <a:tab pos="1041400" algn="l"/>
                <a:tab pos="1955800" algn="l"/>
                <a:tab pos="2870200" algn="l"/>
                <a:tab pos="3784600" algn="l"/>
                <a:tab pos="4699000" algn="l"/>
                <a:tab pos="5613400" algn="l"/>
                <a:tab pos="6527800" algn="l"/>
                <a:tab pos="7442200" algn="l"/>
                <a:tab pos="8356600" algn="l"/>
                <a:tab pos="9271000" algn="l"/>
                <a:tab pos="10185400" algn="l"/>
              </a:tabLst>
            </a:pPr>
            <a:r>
              <a:rPr lang="en-US" sz="2200" b="1" dirty="0" smtClean="0">
                <a:solidFill>
                  <a:schemeClr val="accent1"/>
                </a:solidFill>
              </a:rPr>
              <a:t>Alphabetical </a:t>
            </a:r>
            <a:r>
              <a:rPr lang="en-US" sz="2200" b="1" dirty="0">
                <a:solidFill>
                  <a:schemeClr val="accent1"/>
                </a:solidFill>
              </a:rPr>
              <a:t>search feature</a:t>
            </a:r>
          </a:p>
          <a:p>
            <a:pPr marL="836613" lvl="1" indent="-379413">
              <a:lnSpc>
                <a:spcPct val="80000"/>
              </a:lnSpc>
              <a:spcBef>
                <a:spcPts val="550"/>
              </a:spcBef>
              <a:buClr>
                <a:srgbClr val="0A4B96"/>
              </a:buClr>
              <a:buSzPct val="115000"/>
              <a:buFont typeface="Arial" charset="0"/>
              <a:buChar char="•"/>
              <a:tabLst>
                <a:tab pos="1041400" algn="l"/>
                <a:tab pos="1955800" algn="l"/>
                <a:tab pos="2870200" algn="l"/>
                <a:tab pos="3784600" algn="l"/>
                <a:tab pos="4699000" algn="l"/>
                <a:tab pos="5613400" algn="l"/>
                <a:tab pos="6527800" algn="l"/>
                <a:tab pos="7442200" algn="l"/>
                <a:tab pos="8356600" algn="l"/>
                <a:tab pos="9271000" algn="l"/>
                <a:tab pos="10185400" algn="l"/>
              </a:tabLst>
            </a:pPr>
            <a:endParaRPr lang="en-US" sz="2200" b="1" dirty="0" smtClean="0">
              <a:solidFill>
                <a:schemeClr val="accent1"/>
              </a:solidFill>
            </a:endParaRPr>
          </a:p>
          <a:p>
            <a:pPr marL="836613" lvl="1" indent="-379413">
              <a:lnSpc>
                <a:spcPct val="80000"/>
              </a:lnSpc>
              <a:spcBef>
                <a:spcPts val="550"/>
              </a:spcBef>
              <a:buClr>
                <a:srgbClr val="0A4B96"/>
              </a:buClr>
              <a:buSzPct val="115000"/>
              <a:buFont typeface="Arial" charset="0"/>
              <a:buChar char="•"/>
              <a:tabLst>
                <a:tab pos="1041400" algn="l"/>
                <a:tab pos="1955800" algn="l"/>
                <a:tab pos="2870200" algn="l"/>
                <a:tab pos="3784600" algn="l"/>
                <a:tab pos="4699000" algn="l"/>
                <a:tab pos="5613400" algn="l"/>
                <a:tab pos="6527800" algn="l"/>
                <a:tab pos="7442200" algn="l"/>
                <a:tab pos="8356600" algn="l"/>
                <a:tab pos="9271000" algn="l"/>
                <a:tab pos="10185400" algn="l"/>
              </a:tabLst>
            </a:pPr>
            <a:r>
              <a:rPr lang="en-US" sz="2200" b="1" dirty="0" smtClean="0">
                <a:solidFill>
                  <a:schemeClr val="accent1"/>
                </a:solidFill>
              </a:rPr>
              <a:t>Folder search</a:t>
            </a:r>
          </a:p>
          <a:p>
            <a:pPr marL="836613" lvl="1" indent="-379413">
              <a:lnSpc>
                <a:spcPct val="80000"/>
              </a:lnSpc>
              <a:spcBef>
                <a:spcPts val="550"/>
              </a:spcBef>
              <a:buClr>
                <a:srgbClr val="0A4B96"/>
              </a:buClr>
              <a:buSzPct val="115000"/>
              <a:buFont typeface="Arial" charset="0"/>
              <a:buChar char="•"/>
              <a:tabLst>
                <a:tab pos="1041400" algn="l"/>
                <a:tab pos="1955800" algn="l"/>
                <a:tab pos="2870200" algn="l"/>
                <a:tab pos="3784600" algn="l"/>
                <a:tab pos="4699000" algn="l"/>
                <a:tab pos="5613400" algn="l"/>
                <a:tab pos="6527800" algn="l"/>
                <a:tab pos="7442200" algn="l"/>
                <a:tab pos="8356600" algn="l"/>
                <a:tab pos="9271000" algn="l"/>
                <a:tab pos="10185400" algn="l"/>
              </a:tabLst>
            </a:pPr>
            <a:endParaRPr lang="en-US" sz="2200" b="1" dirty="0" smtClean="0">
              <a:solidFill>
                <a:schemeClr val="accent1"/>
              </a:solidFill>
            </a:endParaRPr>
          </a:p>
          <a:p>
            <a:pPr marL="836613" lvl="1" indent="-379413">
              <a:lnSpc>
                <a:spcPct val="80000"/>
              </a:lnSpc>
              <a:spcBef>
                <a:spcPts val="550"/>
              </a:spcBef>
              <a:buClr>
                <a:srgbClr val="0A4B96"/>
              </a:buClr>
              <a:buSzPct val="115000"/>
              <a:buFont typeface="Arial" charset="0"/>
              <a:buChar char="•"/>
              <a:tabLst>
                <a:tab pos="1041400" algn="l"/>
                <a:tab pos="1955800" algn="l"/>
                <a:tab pos="2870200" algn="l"/>
                <a:tab pos="3784600" algn="l"/>
                <a:tab pos="4699000" algn="l"/>
                <a:tab pos="5613400" algn="l"/>
                <a:tab pos="6527800" algn="l"/>
                <a:tab pos="7442200" algn="l"/>
                <a:tab pos="8356600" algn="l"/>
                <a:tab pos="9271000" algn="l"/>
                <a:tab pos="10185400" algn="l"/>
              </a:tabLst>
            </a:pPr>
            <a:r>
              <a:rPr lang="en-US" sz="2200" b="1" dirty="0" smtClean="0">
                <a:solidFill>
                  <a:schemeClr val="accent1"/>
                </a:solidFill>
              </a:rPr>
              <a:t>Rotary Knob</a:t>
            </a:r>
            <a:endParaRPr lang="en-US" sz="2200" b="1" dirty="0">
              <a:solidFill>
                <a:schemeClr val="accent1"/>
              </a:solidFill>
            </a:endParaRPr>
          </a:p>
          <a:p>
            <a:pPr marL="836613" lvl="1" indent="-379413">
              <a:lnSpc>
                <a:spcPct val="80000"/>
              </a:lnSpc>
              <a:spcBef>
                <a:spcPts val="550"/>
              </a:spcBef>
              <a:buClr>
                <a:srgbClr val="0A4B96"/>
              </a:buClr>
              <a:buSzPct val="115000"/>
              <a:tabLst>
                <a:tab pos="1041400" algn="l"/>
                <a:tab pos="1955800" algn="l"/>
                <a:tab pos="2870200" algn="l"/>
                <a:tab pos="3784600" algn="l"/>
                <a:tab pos="4699000" algn="l"/>
                <a:tab pos="5613400" algn="l"/>
                <a:tab pos="6527800" algn="l"/>
                <a:tab pos="7442200" algn="l"/>
                <a:tab pos="8356600" algn="l"/>
                <a:tab pos="9271000" algn="l"/>
                <a:tab pos="10185400" algn="l"/>
              </a:tabLst>
            </a:pPr>
            <a:endParaRPr lang="en-US" sz="2200" dirty="0">
              <a:solidFill>
                <a:srgbClr val="000000"/>
              </a:solidFill>
            </a:endParaRPr>
          </a:p>
        </p:txBody>
      </p:sp>
      <p:sp>
        <p:nvSpPr>
          <p:cNvPr id="64516" name="Text Box 4"/>
          <p:cNvSpPr txBox="1">
            <a:spLocks noChangeArrowheads="1"/>
          </p:cNvSpPr>
          <p:nvPr/>
        </p:nvSpPr>
        <p:spPr bwMode="auto">
          <a:xfrm>
            <a:off x="0" y="6019800"/>
            <a:ext cx="1752600" cy="276225"/>
          </a:xfrm>
          <a:prstGeom prst="rect">
            <a:avLst/>
          </a:prstGeom>
          <a:noFill/>
          <a:ln w="9525">
            <a:noFill/>
            <a:round/>
            <a:headEnd/>
            <a:tailEnd/>
          </a:ln>
          <a:effectLst/>
        </p:spPr>
        <p:txBody>
          <a:bodyPr lIns="90000" tIns="46800" rIns="90000" bIns="46800">
            <a:spAutoFit/>
          </a:bodyPr>
          <a:lstStyle/>
          <a:p>
            <a:pPr eaLnBrk="1" hangingPunct="1">
              <a:spcBef>
                <a:spcPts val="750"/>
              </a:spcBef>
              <a:buClr>
                <a:srgbClr val="FFFFFF"/>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Times New Roman" pitchFamily="18" charset="0"/>
              </a:rPr>
              <a:t>Page Ref – FUG - 34</a:t>
            </a:r>
          </a:p>
        </p:txBody>
      </p:sp>
      <p:pic>
        <p:nvPicPr>
          <p:cNvPr id="64517" name="Picture 5"/>
          <p:cNvPicPr>
            <a:picLocks noChangeAspect="1" noChangeArrowheads="1"/>
          </p:cNvPicPr>
          <p:nvPr/>
        </p:nvPicPr>
        <p:blipFill>
          <a:blip r:embed="rId4"/>
          <a:srcRect/>
          <a:stretch>
            <a:fillRect/>
          </a:stretch>
        </p:blipFill>
        <p:spPr bwMode="auto">
          <a:xfrm>
            <a:off x="5508625" y="1958975"/>
            <a:ext cx="3271393" cy="327139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7204075" y="6356350"/>
            <a:ext cx="1905000" cy="457200"/>
          </a:xfrm>
          <a:prstGeom prst="rect">
            <a:avLst/>
          </a:prstGeom>
          <a:noFill/>
          <a:ln w="9525">
            <a:noFill/>
            <a:round/>
            <a:headEnd/>
            <a:tailEnd/>
          </a:ln>
          <a:effectLst/>
        </p:spPr>
        <p:txBody>
          <a:bodyPr/>
          <a:lstStyle/>
          <a:p>
            <a:pPr algn="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C642ED3-65A7-45C3-AA4B-A9B9942F11A9}" type="slidenum">
              <a:rPr lang="en-GB" sz="1000">
                <a:solidFill>
                  <a:srgbClr val="0000FF"/>
                </a:solidFill>
              </a:rPr>
              <a:pPr algn="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en-GB" sz="1000">
              <a:solidFill>
                <a:srgbClr val="0000FF"/>
              </a:solidFill>
            </a:endParaRPr>
          </a:p>
        </p:txBody>
      </p:sp>
      <p:sp>
        <p:nvSpPr>
          <p:cNvPr id="72706" name="Text Box 2"/>
          <p:cNvSpPr txBox="1">
            <a:spLocks noChangeArrowheads="1"/>
          </p:cNvSpPr>
          <p:nvPr/>
        </p:nvSpPr>
        <p:spPr bwMode="auto">
          <a:xfrm>
            <a:off x="206375" y="138113"/>
            <a:ext cx="8937625" cy="963612"/>
          </a:xfrm>
          <a:prstGeom prst="rect">
            <a:avLst/>
          </a:prstGeom>
          <a:noFill/>
          <a:ln w="9525">
            <a:noFill/>
            <a:round/>
            <a:headEnd/>
            <a:tailEnd/>
          </a:ln>
          <a:effectLst/>
        </p:spPr>
        <p:txBody>
          <a:bodyPr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chemeClr val="accent1"/>
                </a:solidFill>
              </a:rPr>
              <a:t>Private Call</a:t>
            </a:r>
          </a:p>
        </p:txBody>
      </p:sp>
      <p:sp>
        <p:nvSpPr>
          <p:cNvPr id="72707" name="Text Box 3"/>
          <p:cNvSpPr txBox="1">
            <a:spLocks noChangeArrowheads="1"/>
          </p:cNvSpPr>
          <p:nvPr/>
        </p:nvSpPr>
        <p:spPr bwMode="auto">
          <a:xfrm>
            <a:off x="206375" y="1484313"/>
            <a:ext cx="4383088" cy="4395787"/>
          </a:xfrm>
          <a:prstGeom prst="rect">
            <a:avLst/>
          </a:prstGeom>
          <a:noFill/>
          <a:ln w="9525">
            <a:noFill/>
            <a:round/>
            <a:headEnd/>
            <a:tailEnd/>
          </a:ln>
          <a:effectLst/>
        </p:spPr>
        <p:txBody>
          <a:bodyPr/>
          <a:lstStyle/>
          <a:p>
            <a:pPr marL="493713" indent="-493713">
              <a:spcBef>
                <a:spcPts val="750"/>
              </a:spcBef>
              <a:buClr>
                <a:srgbClr val="0A4B96"/>
              </a:buClr>
              <a:buFont typeface="Arial" charset="0"/>
              <a:buBlip>
                <a:blip r:embed="rId3"/>
              </a:buBlip>
              <a:tabLst>
                <a:tab pos="1041400" algn="l"/>
                <a:tab pos="1955800" algn="l"/>
                <a:tab pos="2870200" algn="l"/>
                <a:tab pos="3784600" algn="l"/>
                <a:tab pos="4699000" algn="l"/>
                <a:tab pos="5613400" algn="l"/>
                <a:tab pos="6527800" algn="l"/>
                <a:tab pos="7442200" algn="l"/>
                <a:tab pos="8356600" algn="l"/>
                <a:tab pos="9271000" algn="l"/>
                <a:tab pos="10185400" algn="l"/>
              </a:tabLst>
            </a:pPr>
            <a:r>
              <a:rPr lang="en-US" sz="2000" b="1" dirty="0">
                <a:solidFill>
                  <a:schemeClr val="accent1"/>
                </a:solidFill>
              </a:rPr>
              <a:t>Point-to-Point communication between two individuals </a:t>
            </a:r>
          </a:p>
          <a:p>
            <a:pPr marL="493713" indent="-493713">
              <a:spcBef>
                <a:spcPts val="750"/>
              </a:spcBef>
              <a:buClr>
                <a:srgbClr val="0A4B96"/>
              </a:buClr>
              <a:buFont typeface="Arial" charset="0"/>
              <a:buBlip>
                <a:blip r:embed="rId3"/>
              </a:buBlip>
              <a:tabLst>
                <a:tab pos="1041400" algn="l"/>
                <a:tab pos="1955800" algn="l"/>
                <a:tab pos="2870200" algn="l"/>
                <a:tab pos="3784600" algn="l"/>
                <a:tab pos="4699000" algn="l"/>
                <a:tab pos="5613400" algn="l"/>
                <a:tab pos="6527800" algn="l"/>
                <a:tab pos="7442200" algn="l"/>
                <a:tab pos="8356600" algn="l"/>
                <a:tab pos="9271000" algn="l"/>
                <a:tab pos="10185400" algn="l"/>
              </a:tabLst>
            </a:pPr>
            <a:r>
              <a:rPr lang="en-US" sz="2000" b="1" dirty="0">
                <a:solidFill>
                  <a:schemeClr val="accent1"/>
                </a:solidFill>
              </a:rPr>
              <a:t>Not transmitted to other </a:t>
            </a:r>
            <a:r>
              <a:rPr lang="en-US" sz="2000" b="1" dirty="0" err="1">
                <a:solidFill>
                  <a:schemeClr val="accent1"/>
                </a:solidFill>
              </a:rPr>
              <a:t>Talkgroup</a:t>
            </a:r>
            <a:r>
              <a:rPr lang="en-US" sz="2000" b="1" dirty="0">
                <a:solidFill>
                  <a:schemeClr val="accent1"/>
                </a:solidFill>
              </a:rPr>
              <a:t> members</a:t>
            </a:r>
          </a:p>
          <a:p>
            <a:pPr marL="493713" indent="-493713">
              <a:spcBef>
                <a:spcPts val="750"/>
              </a:spcBef>
              <a:buClr>
                <a:srgbClr val="0A4B96"/>
              </a:buClr>
              <a:buFont typeface="Arial" charset="0"/>
              <a:buBlip>
                <a:blip r:embed="rId3"/>
              </a:buBlip>
              <a:tabLst>
                <a:tab pos="1041400" algn="l"/>
                <a:tab pos="1955800" algn="l"/>
                <a:tab pos="2870200" algn="l"/>
                <a:tab pos="3784600" algn="l"/>
                <a:tab pos="4699000" algn="l"/>
                <a:tab pos="5613400" algn="l"/>
                <a:tab pos="6527800" algn="l"/>
                <a:tab pos="7442200" algn="l"/>
                <a:tab pos="8356600" algn="l"/>
                <a:tab pos="9271000" algn="l"/>
                <a:tab pos="10185400" algn="l"/>
              </a:tabLst>
            </a:pPr>
            <a:r>
              <a:rPr lang="en-US" sz="2000" b="1" dirty="0">
                <a:solidFill>
                  <a:schemeClr val="accent1"/>
                </a:solidFill>
              </a:rPr>
              <a:t>Half Duplex ( press to talk release to listen ) </a:t>
            </a:r>
          </a:p>
          <a:p>
            <a:pPr marL="493713" indent="-493713">
              <a:spcBef>
                <a:spcPts val="750"/>
              </a:spcBef>
              <a:buClr>
                <a:srgbClr val="0A4B96"/>
              </a:buClr>
              <a:buFont typeface="Arial" charset="0"/>
              <a:buBlip>
                <a:blip r:embed="rId3"/>
              </a:buBlip>
              <a:tabLst>
                <a:tab pos="1041400" algn="l"/>
                <a:tab pos="1955800" algn="l"/>
                <a:tab pos="2870200" algn="l"/>
                <a:tab pos="3784600" algn="l"/>
                <a:tab pos="4699000" algn="l"/>
                <a:tab pos="5613400" algn="l"/>
                <a:tab pos="6527800" algn="l"/>
                <a:tab pos="7442200" algn="l"/>
                <a:tab pos="8356600" algn="l"/>
                <a:tab pos="9271000" algn="l"/>
                <a:tab pos="10185400" algn="l"/>
              </a:tabLst>
            </a:pPr>
            <a:endParaRPr lang="en-US" sz="2000" dirty="0"/>
          </a:p>
        </p:txBody>
      </p:sp>
      <p:grpSp>
        <p:nvGrpSpPr>
          <p:cNvPr id="2" name="Group 4"/>
          <p:cNvGrpSpPr>
            <a:grpSpLocks/>
          </p:cNvGrpSpPr>
          <p:nvPr/>
        </p:nvGrpSpPr>
        <p:grpSpPr bwMode="auto">
          <a:xfrm>
            <a:off x="5800725" y="3900488"/>
            <a:ext cx="0" cy="0"/>
            <a:chOff x="3654" y="2457"/>
            <a:chExt cx="0" cy="0"/>
          </a:xfrm>
        </p:grpSpPr>
        <p:pic>
          <p:nvPicPr>
            <p:cNvPr id="72709" name="Picture 5"/>
            <p:cNvPicPr>
              <a:picLocks noChangeAspect="1" noChangeArrowheads="1"/>
            </p:cNvPicPr>
            <p:nvPr/>
          </p:nvPicPr>
          <p:blipFill>
            <a:blip r:embed="rId4"/>
            <a:srcRect/>
            <a:stretch>
              <a:fillRect/>
            </a:stretch>
          </p:blipFill>
          <p:spPr bwMode="auto">
            <a:xfrm>
              <a:off x="3654" y="2457"/>
              <a:ext cx="1" cy="1"/>
            </a:xfrm>
            <a:prstGeom prst="rect">
              <a:avLst/>
            </a:prstGeom>
            <a:noFill/>
            <a:ln w="9525">
              <a:noFill/>
              <a:round/>
              <a:headEnd/>
              <a:tailEnd/>
            </a:ln>
            <a:effectLst/>
          </p:spPr>
        </p:pic>
        <p:pic>
          <p:nvPicPr>
            <p:cNvPr id="72710" name="Picture 6"/>
            <p:cNvPicPr>
              <a:picLocks noChangeAspect="1" noChangeArrowheads="1"/>
            </p:cNvPicPr>
            <p:nvPr/>
          </p:nvPicPr>
          <p:blipFill>
            <a:blip r:embed="rId5"/>
            <a:srcRect/>
            <a:stretch>
              <a:fillRect/>
            </a:stretch>
          </p:blipFill>
          <p:spPr bwMode="auto">
            <a:xfrm>
              <a:off x="3654" y="2457"/>
              <a:ext cx="1" cy="1"/>
            </a:xfrm>
            <a:prstGeom prst="rect">
              <a:avLst/>
            </a:prstGeom>
            <a:noFill/>
            <a:ln w="9525">
              <a:noFill/>
              <a:round/>
              <a:headEnd/>
              <a:tailEnd/>
            </a:ln>
            <a:effectLst/>
          </p:spPr>
        </p:pic>
      </p:grpSp>
      <p:grpSp>
        <p:nvGrpSpPr>
          <p:cNvPr id="3" name="Group 7"/>
          <p:cNvGrpSpPr>
            <a:grpSpLocks/>
          </p:cNvGrpSpPr>
          <p:nvPr/>
        </p:nvGrpSpPr>
        <p:grpSpPr bwMode="auto">
          <a:xfrm>
            <a:off x="8655050" y="2136775"/>
            <a:ext cx="0" cy="0"/>
            <a:chOff x="5452" y="1346"/>
            <a:chExt cx="0" cy="0"/>
          </a:xfrm>
        </p:grpSpPr>
        <p:pic>
          <p:nvPicPr>
            <p:cNvPr id="72712" name="Picture 8"/>
            <p:cNvPicPr>
              <a:picLocks noChangeAspect="1" noChangeArrowheads="1"/>
            </p:cNvPicPr>
            <p:nvPr/>
          </p:nvPicPr>
          <p:blipFill>
            <a:blip r:embed="rId4"/>
            <a:srcRect/>
            <a:stretch>
              <a:fillRect/>
            </a:stretch>
          </p:blipFill>
          <p:spPr bwMode="auto">
            <a:xfrm>
              <a:off x="5452" y="1346"/>
              <a:ext cx="1" cy="1"/>
            </a:xfrm>
            <a:prstGeom prst="rect">
              <a:avLst/>
            </a:prstGeom>
            <a:noFill/>
            <a:ln w="9525">
              <a:noFill/>
              <a:round/>
              <a:headEnd/>
              <a:tailEnd/>
            </a:ln>
            <a:effectLst/>
          </p:spPr>
        </p:pic>
        <p:pic>
          <p:nvPicPr>
            <p:cNvPr id="72713" name="Picture 9"/>
            <p:cNvPicPr>
              <a:picLocks noChangeAspect="1" noChangeArrowheads="1"/>
            </p:cNvPicPr>
            <p:nvPr/>
          </p:nvPicPr>
          <p:blipFill>
            <a:blip r:embed="rId5"/>
            <a:srcRect/>
            <a:stretch>
              <a:fillRect/>
            </a:stretch>
          </p:blipFill>
          <p:spPr bwMode="auto">
            <a:xfrm>
              <a:off x="5452" y="1346"/>
              <a:ext cx="1" cy="1"/>
            </a:xfrm>
            <a:prstGeom prst="rect">
              <a:avLst/>
            </a:prstGeom>
            <a:noFill/>
            <a:ln w="9525">
              <a:noFill/>
              <a:round/>
              <a:headEnd/>
              <a:tailEnd/>
            </a:ln>
            <a:effectLst/>
          </p:spPr>
        </p:pic>
      </p:grpSp>
      <p:sp>
        <p:nvSpPr>
          <p:cNvPr id="72716" name="Text Box 12"/>
          <p:cNvSpPr txBox="1">
            <a:spLocks noChangeArrowheads="1"/>
          </p:cNvSpPr>
          <p:nvPr/>
        </p:nvSpPr>
        <p:spPr bwMode="auto">
          <a:xfrm>
            <a:off x="0" y="6019800"/>
            <a:ext cx="1752600" cy="276225"/>
          </a:xfrm>
          <a:prstGeom prst="rect">
            <a:avLst/>
          </a:prstGeom>
          <a:noFill/>
          <a:ln w="9525">
            <a:noFill/>
            <a:round/>
            <a:headEnd/>
            <a:tailEnd/>
          </a:ln>
          <a:effectLst/>
        </p:spPr>
        <p:txBody>
          <a:bodyPr lIns="90000" tIns="46800" rIns="90000" bIns="46800">
            <a:spAutoFit/>
          </a:bodyPr>
          <a:lstStyle/>
          <a:p>
            <a:pPr eaLnBrk="1" hangingPunct="1">
              <a:spcBef>
                <a:spcPts val="750"/>
              </a:spcBef>
              <a:buClr>
                <a:srgbClr val="FFFFFF"/>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Times New Roman" pitchFamily="18" charset="0"/>
              </a:rPr>
              <a:t>Page Ref – FUG - 55</a:t>
            </a:r>
          </a:p>
        </p:txBody>
      </p:sp>
      <p:pic>
        <p:nvPicPr>
          <p:cNvPr id="16" name="Picture 3" descr="C:\Users\wwalsh\Desktop\Wills Documents\Images &amp; logos\index.jpg"/>
          <p:cNvPicPr>
            <a:picLocks noChangeAspect="1" noChangeArrowheads="1"/>
          </p:cNvPicPr>
          <p:nvPr/>
        </p:nvPicPr>
        <p:blipFill>
          <a:blip r:embed="rId6"/>
          <a:srcRect/>
          <a:stretch>
            <a:fillRect/>
          </a:stretch>
        </p:blipFill>
        <p:spPr bwMode="auto">
          <a:xfrm>
            <a:off x="3947098" y="4300538"/>
            <a:ext cx="1939352" cy="1285875"/>
          </a:xfrm>
          <a:prstGeom prst="rect">
            <a:avLst/>
          </a:prstGeom>
          <a:noFill/>
        </p:spPr>
      </p:pic>
      <p:pic>
        <p:nvPicPr>
          <p:cNvPr id="17" name="Picture 4" descr="C:\Users\wwalsh\Desktop\Wills Documents\Images &amp; logos\control room.jpg"/>
          <p:cNvPicPr>
            <a:picLocks noChangeAspect="1" noChangeArrowheads="1"/>
          </p:cNvPicPr>
          <p:nvPr/>
        </p:nvPicPr>
        <p:blipFill>
          <a:blip r:embed="rId7"/>
          <a:srcRect/>
          <a:stretch>
            <a:fillRect/>
          </a:stretch>
        </p:blipFill>
        <p:spPr bwMode="auto">
          <a:xfrm>
            <a:off x="5456873" y="1101725"/>
            <a:ext cx="2619375" cy="1743075"/>
          </a:xfrm>
          <a:prstGeom prst="rect">
            <a:avLst/>
          </a:prstGeom>
          <a:noFill/>
        </p:spPr>
      </p:pic>
      <p:pic>
        <p:nvPicPr>
          <p:cNvPr id="18" name="Picture 2" descr="C:\Documents and Settings\wwalsh\My Documents\Images &amp; logos\mtp850s.jpg"/>
          <p:cNvPicPr>
            <a:picLocks noChangeAspect="1" noChangeArrowheads="1"/>
          </p:cNvPicPr>
          <p:nvPr/>
        </p:nvPicPr>
        <p:blipFill>
          <a:blip r:embed="rId8"/>
          <a:srcRect/>
          <a:stretch>
            <a:fillRect/>
          </a:stretch>
        </p:blipFill>
        <p:spPr bwMode="auto">
          <a:xfrm>
            <a:off x="7204075" y="3900488"/>
            <a:ext cx="1407995" cy="1832675"/>
          </a:xfrm>
          <a:prstGeom prst="rect">
            <a:avLst/>
          </a:prstGeom>
          <a:noFill/>
        </p:spPr>
      </p:pic>
      <p:cxnSp>
        <p:nvCxnSpPr>
          <p:cNvPr id="27" name="Straight Arrow Connector 26"/>
          <p:cNvCxnSpPr/>
          <p:nvPr/>
        </p:nvCxnSpPr>
        <p:spPr>
          <a:xfrm flipH="1">
            <a:off x="5157216" y="2844800"/>
            <a:ext cx="643509" cy="1455738"/>
          </a:xfrm>
          <a:prstGeom prst="straightConnector1">
            <a:avLst/>
          </a:prstGeom>
          <a:ln w="57150">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5886450" y="4840287"/>
            <a:ext cx="1317626" cy="0"/>
          </a:xfrm>
          <a:prstGeom prst="straightConnector1">
            <a:avLst/>
          </a:prstGeom>
          <a:ln w="57150">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7525831" y="2997200"/>
            <a:ext cx="246569" cy="903289"/>
          </a:xfrm>
          <a:prstGeom prst="straightConnector1">
            <a:avLst/>
          </a:prstGeom>
          <a:ln w="57150">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7204075" y="6356350"/>
            <a:ext cx="1905000" cy="457200"/>
          </a:xfrm>
          <a:prstGeom prst="rect">
            <a:avLst/>
          </a:prstGeom>
          <a:noFill/>
          <a:ln w="9525">
            <a:noFill/>
            <a:round/>
            <a:headEnd/>
            <a:tailEnd/>
          </a:ln>
        </p:spPr>
        <p:txBody>
          <a:bodyPr/>
          <a:lstStyle/>
          <a:p>
            <a:pPr algn="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2DDEF28-72A9-4141-91C1-85C3EB5575FD}" type="slidenum">
              <a:rPr lang="en-GB" sz="1000">
                <a:solidFill>
                  <a:srgbClr val="0000FF"/>
                </a:solidFill>
              </a:rPr>
              <a:pPr algn="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en-GB" sz="1000">
              <a:solidFill>
                <a:srgbClr val="0000FF"/>
              </a:solidFill>
            </a:endParaRPr>
          </a:p>
        </p:txBody>
      </p:sp>
      <p:sp>
        <p:nvSpPr>
          <p:cNvPr id="62467" name="Text Box 2"/>
          <p:cNvSpPr txBox="1">
            <a:spLocks noChangeArrowheads="1"/>
          </p:cNvSpPr>
          <p:nvPr/>
        </p:nvSpPr>
        <p:spPr bwMode="auto">
          <a:xfrm>
            <a:off x="206375" y="138113"/>
            <a:ext cx="8937625" cy="963612"/>
          </a:xfrm>
          <a:prstGeom prst="rect">
            <a:avLst/>
          </a:prstGeom>
          <a:noFill/>
          <a:ln w="9525">
            <a:noFill/>
            <a:round/>
            <a:headEnd/>
            <a:tailEnd/>
          </a:ln>
        </p:spPr>
        <p:txBody>
          <a:bodyPr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smtClean="0">
                <a:solidFill>
                  <a:schemeClr val="accent1"/>
                </a:solidFill>
                <a:latin typeface="+mj-lt"/>
              </a:rPr>
              <a:t>Individual </a:t>
            </a:r>
            <a:r>
              <a:rPr lang="en-GB" sz="3200" b="1" dirty="0">
                <a:solidFill>
                  <a:schemeClr val="accent1"/>
                </a:solidFill>
                <a:latin typeface="+mj-lt"/>
              </a:rPr>
              <a:t>Call Operations </a:t>
            </a:r>
            <a:r>
              <a:rPr lang="ar-SA" sz="3200" dirty="0" smtClean="0">
                <a:solidFill>
                  <a:schemeClr val="accent1"/>
                </a:solidFill>
                <a:cs typeface="Arial" charset="0"/>
              </a:rPr>
              <a:t>‏</a:t>
            </a:r>
            <a:endParaRPr lang="en-GB" sz="3200" dirty="0">
              <a:solidFill>
                <a:schemeClr val="accent1"/>
              </a:solidFill>
            </a:endParaRPr>
          </a:p>
        </p:txBody>
      </p:sp>
      <p:sp>
        <p:nvSpPr>
          <p:cNvPr id="62468" name="Text Box 3"/>
          <p:cNvSpPr txBox="1">
            <a:spLocks noChangeArrowheads="1"/>
          </p:cNvSpPr>
          <p:nvPr/>
        </p:nvSpPr>
        <p:spPr bwMode="auto">
          <a:xfrm>
            <a:off x="206375" y="1365957"/>
            <a:ext cx="5687649" cy="4730044"/>
          </a:xfrm>
          <a:prstGeom prst="rect">
            <a:avLst/>
          </a:prstGeom>
          <a:noFill/>
          <a:ln w="9525">
            <a:noFill/>
            <a:round/>
            <a:headEnd/>
            <a:tailEnd/>
          </a:ln>
        </p:spPr>
        <p:txBody>
          <a:bodyPr/>
          <a:lstStyle/>
          <a:p>
            <a:pPr marL="493713" indent="-493713">
              <a:spcBef>
                <a:spcPts val="550"/>
              </a:spcBef>
              <a:buClr>
                <a:schemeClr val="accent1"/>
              </a:buClr>
              <a:buFont typeface="Wingdings" pitchFamily="2" charset="2"/>
              <a:buChar char="Ø"/>
              <a:tabLst>
                <a:tab pos="1041400" algn="l"/>
                <a:tab pos="1955800" algn="l"/>
                <a:tab pos="2870200" algn="l"/>
                <a:tab pos="3784600" algn="l"/>
                <a:tab pos="4699000" algn="l"/>
                <a:tab pos="5613400" algn="l"/>
                <a:tab pos="6527800" algn="l"/>
                <a:tab pos="7442200" algn="l"/>
                <a:tab pos="8356600" algn="l"/>
                <a:tab pos="9271000" algn="l"/>
                <a:tab pos="10185400" algn="l"/>
              </a:tabLst>
            </a:pPr>
            <a:r>
              <a:rPr lang="en-GB" sz="2200" b="1" u="sng" dirty="0">
                <a:solidFill>
                  <a:schemeClr val="accent1"/>
                </a:solidFill>
              </a:rPr>
              <a:t>Making </a:t>
            </a:r>
            <a:r>
              <a:rPr lang="en-GB" sz="2200" b="1" u="sng" dirty="0" smtClean="0">
                <a:solidFill>
                  <a:schemeClr val="accent1"/>
                </a:solidFill>
              </a:rPr>
              <a:t>a </a:t>
            </a:r>
            <a:r>
              <a:rPr lang="en-GB" sz="2200" b="1" u="sng" dirty="0">
                <a:solidFill>
                  <a:schemeClr val="accent1"/>
                </a:solidFill>
              </a:rPr>
              <a:t>Call</a:t>
            </a:r>
          </a:p>
          <a:p>
            <a:pPr marL="493713" indent="-493713">
              <a:spcBef>
                <a:spcPts val="550"/>
              </a:spcBef>
              <a:buClr>
                <a:schemeClr val="accent1"/>
              </a:buClr>
              <a:buFont typeface="Wingdings" pitchFamily="2" charset="2"/>
              <a:buChar char="Ø"/>
              <a:tabLst>
                <a:tab pos="1041400" algn="l"/>
                <a:tab pos="1955800" algn="l"/>
                <a:tab pos="2870200" algn="l"/>
                <a:tab pos="3784600" algn="l"/>
                <a:tab pos="4699000" algn="l"/>
                <a:tab pos="5613400" algn="l"/>
                <a:tab pos="6527800" algn="l"/>
                <a:tab pos="7442200" algn="l"/>
                <a:tab pos="8356600" algn="l"/>
                <a:tab pos="9271000" algn="l"/>
                <a:tab pos="10185400" algn="l"/>
              </a:tabLst>
            </a:pPr>
            <a:endParaRPr lang="en-GB" sz="2200" b="1" dirty="0">
              <a:solidFill>
                <a:schemeClr val="accent1"/>
              </a:solidFill>
            </a:endParaRPr>
          </a:p>
          <a:p>
            <a:pPr marL="836613" lvl="1" indent="-379413">
              <a:spcBef>
                <a:spcPts val="550"/>
              </a:spcBef>
              <a:buClr>
                <a:schemeClr val="accent1"/>
              </a:buClr>
              <a:buSzPct val="115000"/>
              <a:buFont typeface="Wingdings" pitchFamily="2" charset="2"/>
              <a:buChar char="Ø"/>
              <a:tabLst>
                <a:tab pos="1041400" algn="l"/>
                <a:tab pos="1955800" algn="l"/>
                <a:tab pos="2870200" algn="l"/>
                <a:tab pos="3784600" algn="l"/>
                <a:tab pos="4699000" algn="l"/>
                <a:tab pos="5613400" algn="l"/>
                <a:tab pos="6527800" algn="l"/>
                <a:tab pos="7442200" algn="l"/>
                <a:tab pos="8356600" algn="l"/>
                <a:tab pos="9271000" algn="l"/>
                <a:tab pos="10185400" algn="l"/>
              </a:tabLst>
            </a:pPr>
            <a:r>
              <a:rPr lang="en-GB" sz="2200" b="1" dirty="0" smtClean="0">
                <a:solidFill>
                  <a:schemeClr val="accent1"/>
                </a:solidFill>
              </a:rPr>
              <a:t>Enter </a:t>
            </a:r>
            <a:r>
              <a:rPr lang="en-GB" sz="2200" b="1" dirty="0">
                <a:solidFill>
                  <a:schemeClr val="accent1"/>
                </a:solidFill>
              </a:rPr>
              <a:t>required </a:t>
            </a:r>
            <a:r>
              <a:rPr lang="en-GB" sz="2200" b="1" dirty="0" smtClean="0">
                <a:solidFill>
                  <a:schemeClr val="accent1"/>
                </a:solidFill>
              </a:rPr>
              <a:t>ISSI on keypad</a:t>
            </a:r>
          </a:p>
          <a:p>
            <a:pPr marL="836613" lvl="1" indent="-379413">
              <a:spcBef>
                <a:spcPts val="550"/>
              </a:spcBef>
              <a:buClr>
                <a:schemeClr val="accent1"/>
              </a:buClr>
              <a:buSzPct val="115000"/>
              <a:tabLst>
                <a:tab pos="1041400" algn="l"/>
                <a:tab pos="1955800" algn="l"/>
                <a:tab pos="2870200" algn="l"/>
                <a:tab pos="3784600" algn="l"/>
                <a:tab pos="4699000" algn="l"/>
                <a:tab pos="5613400" algn="l"/>
                <a:tab pos="6527800" algn="l"/>
                <a:tab pos="7442200" algn="l"/>
                <a:tab pos="8356600" algn="l"/>
                <a:tab pos="9271000" algn="l"/>
                <a:tab pos="10185400" algn="l"/>
              </a:tabLst>
            </a:pPr>
            <a:r>
              <a:rPr lang="en-GB" sz="2200" b="1" dirty="0" smtClean="0">
                <a:solidFill>
                  <a:schemeClr val="accent1"/>
                </a:solidFill>
              </a:rPr>
              <a:t>(or access call sign from phonebook)</a:t>
            </a:r>
            <a:endParaRPr lang="en-GB" sz="2200" b="1" dirty="0">
              <a:solidFill>
                <a:schemeClr val="accent1"/>
              </a:solidFill>
            </a:endParaRPr>
          </a:p>
          <a:p>
            <a:pPr marL="836613" lvl="1" indent="-379413">
              <a:spcBef>
                <a:spcPts val="550"/>
              </a:spcBef>
              <a:buClr>
                <a:schemeClr val="accent1"/>
              </a:buClr>
              <a:buSzPct val="115000"/>
              <a:buFont typeface="Wingdings" pitchFamily="2" charset="2"/>
              <a:buChar char="Ø"/>
              <a:tabLst>
                <a:tab pos="1041400" algn="l"/>
                <a:tab pos="1955800" algn="l"/>
                <a:tab pos="2870200" algn="l"/>
                <a:tab pos="3784600" algn="l"/>
                <a:tab pos="4699000" algn="l"/>
                <a:tab pos="5613400" algn="l"/>
                <a:tab pos="6527800" algn="l"/>
                <a:tab pos="7442200" algn="l"/>
                <a:tab pos="8356600" algn="l"/>
                <a:tab pos="9271000" algn="l"/>
                <a:tab pos="10185400" algn="l"/>
              </a:tabLst>
            </a:pPr>
            <a:r>
              <a:rPr lang="en-GB" sz="2200" b="1" dirty="0">
                <a:solidFill>
                  <a:schemeClr val="accent1"/>
                </a:solidFill>
              </a:rPr>
              <a:t>Press </a:t>
            </a:r>
            <a:r>
              <a:rPr lang="en-GB" sz="2200" b="1" dirty="0" smtClean="0">
                <a:solidFill>
                  <a:schemeClr val="accent1"/>
                </a:solidFill>
              </a:rPr>
              <a:t>PTT to make call</a:t>
            </a:r>
          </a:p>
          <a:p>
            <a:pPr marL="836613" lvl="1" indent="-379413">
              <a:spcBef>
                <a:spcPts val="550"/>
              </a:spcBef>
              <a:buClr>
                <a:schemeClr val="accent1"/>
              </a:buClr>
              <a:buSzPct val="115000"/>
              <a:buFont typeface="Wingdings" pitchFamily="2" charset="2"/>
              <a:buChar char="Ø"/>
              <a:tabLst>
                <a:tab pos="1041400" algn="l"/>
                <a:tab pos="1955800" algn="l"/>
                <a:tab pos="2870200" algn="l"/>
                <a:tab pos="3784600" algn="l"/>
                <a:tab pos="4699000" algn="l"/>
                <a:tab pos="5613400" algn="l"/>
                <a:tab pos="6527800" algn="l"/>
                <a:tab pos="7442200" algn="l"/>
                <a:tab pos="8356600" algn="l"/>
                <a:tab pos="9271000" algn="l"/>
                <a:tab pos="10185400" algn="l"/>
              </a:tabLst>
            </a:pPr>
            <a:endParaRPr lang="en-GB" sz="2200" b="1" dirty="0" smtClean="0">
              <a:solidFill>
                <a:schemeClr val="accent1"/>
              </a:solidFill>
            </a:endParaRPr>
          </a:p>
          <a:p>
            <a:pPr marL="493713" indent="-493713">
              <a:spcBef>
                <a:spcPts val="550"/>
              </a:spcBef>
              <a:buClr>
                <a:schemeClr val="accent1"/>
              </a:buClr>
              <a:buFont typeface="Wingdings" pitchFamily="2" charset="2"/>
              <a:buChar char="Ø"/>
              <a:tabLst>
                <a:tab pos="1041400" algn="l"/>
                <a:tab pos="1955800" algn="l"/>
                <a:tab pos="2870200" algn="l"/>
                <a:tab pos="3784600" algn="l"/>
                <a:tab pos="4699000" algn="l"/>
                <a:tab pos="5613400" algn="l"/>
                <a:tab pos="6527800" algn="l"/>
                <a:tab pos="7442200" algn="l"/>
                <a:tab pos="8356600" algn="l"/>
                <a:tab pos="9271000" algn="l"/>
                <a:tab pos="10185400" algn="l"/>
              </a:tabLst>
            </a:pPr>
            <a:r>
              <a:rPr lang="en-GB" sz="2200" b="1" u="sng" dirty="0" smtClean="0">
                <a:solidFill>
                  <a:schemeClr val="accent1"/>
                </a:solidFill>
              </a:rPr>
              <a:t>Answering the Call</a:t>
            </a:r>
            <a:endParaRPr lang="en-GB" sz="2200" b="1" dirty="0" smtClean="0">
              <a:solidFill>
                <a:schemeClr val="accent1"/>
              </a:solidFill>
            </a:endParaRPr>
          </a:p>
          <a:p>
            <a:pPr marL="836613" lvl="1" indent="-379413">
              <a:spcBef>
                <a:spcPts val="550"/>
              </a:spcBef>
              <a:buClr>
                <a:schemeClr val="accent1"/>
              </a:buClr>
              <a:buSzPct val="115000"/>
              <a:buFont typeface="Wingdings" pitchFamily="2" charset="2"/>
              <a:buChar char="Ø"/>
              <a:tabLst>
                <a:tab pos="1041400" algn="l"/>
                <a:tab pos="1955800" algn="l"/>
                <a:tab pos="2870200" algn="l"/>
                <a:tab pos="3784600" algn="l"/>
                <a:tab pos="4699000" algn="l"/>
                <a:tab pos="5613400" algn="l"/>
                <a:tab pos="6527800" algn="l"/>
                <a:tab pos="7442200" algn="l"/>
                <a:tab pos="8356600" algn="l"/>
                <a:tab pos="9271000" algn="l"/>
                <a:tab pos="10185400" algn="l"/>
              </a:tabLst>
            </a:pPr>
            <a:r>
              <a:rPr lang="en-GB" sz="2200" b="1" dirty="0" smtClean="0">
                <a:solidFill>
                  <a:schemeClr val="accent1"/>
                </a:solidFill>
              </a:rPr>
              <a:t>When radio rings - Press PTT to answer</a:t>
            </a:r>
            <a:endParaRPr lang="en-GB" sz="2200" b="1" dirty="0">
              <a:solidFill>
                <a:schemeClr val="accent1"/>
              </a:solidFill>
            </a:endParaRPr>
          </a:p>
          <a:p>
            <a:pPr marL="836613" lvl="1" indent="-379413">
              <a:spcBef>
                <a:spcPts val="550"/>
              </a:spcBef>
              <a:buClr>
                <a:schemeClr val="accent1"/>
              </a:buClr>
              <a:buSzPct val="115000"/>
              <a:buFont typeface="Wingdings" pitchFamily="2" charset="2"/>
              <a:buChar char="Ø"/>
              <a:tabLst>
                <a:tab pos="1041400" algn="l"/>
                <a:tab pos="1955800" algn="l"/>
                <a:tab pos="2870200" algn="l"/>
                <a:tab pos="3784600" algn="l"/>
                <a:tab pos="4699000" algn="l"/>
                <a:tab pos="5613400" algn="l"/>
                <a:tab pos="6527800" algn="l"/>
                <a:tab pos="7442200" algn="l"/>
                <a:tab pos="8356600" algn="l"/>
                <a:tab pos="9271000" algn="l"/>
                <a:tab pos="10185400" algn="l"/>
              </a:tabLst>
            </a:pPr>
            <a:r>
              <a:rPr lang="en-GB" sz="2200" b="1" dirty="0" smtClean="0">
                <a:solidFill>
                  <a:schemeClr val="accent1"/>
                </a:solidFill>
              </a:rPr>
              <a:t>You can then have a one-to-one conversation. Remember:</a:t>
            </a:r>
          </a:p>
          <a:p>
            <a:pPr marL="836613" lvl="1" indent="-379413">
              <a:spcBef>
                <a:spcPts val="550"/>
              </a:spcBef>
              <a:buClr>
                <a:schemeClr val="accent1"/>
              </a:buClr>
              <a:buSzPct val="115000"/>
              <a:tabLst>
                <a:tab pos="1041400" algn="l"/>
                <a:tab pos="1955800" algn="l"/>
                <a:tab pos="2870200" algn="l"/>
                <a:tab pos="3784600" algn="l"/>
                <a:tab pos="4699000" algn="l"/>
                <a:tab pos="5613400" algn="l"/>
                <a:tab pos="6527800" algn="l"/>
                <a:tab pos="7442200" algn="l"/>
                <a:tab pos="8356600" algn="l"/>
                <a:tab pos="9271000" algn="l"/>
                <a:tab pos="10185400" algn="l"/>
              </a:tabLst>
            </a:pPr>
            <a:r>
              <a:rPr lang="en-GB" sz="2200" b="1" u="sng" dirty="0" smtClean="0">
                <a:solidFill>
                  <a:schemeClr val="accent1"/>
                </a:solidFill>
              </a:rPr>
              <a:t>Push to Talk, Release </a:t>
            </a:r>
            <a:r>
              <a:rPr lang="en-GB" sz="2200" b="1" u="sng" dirty="0">
                <a:solidFill>
                  <a:schemeClr val="accent1"/>
                </a:solidFill>
              </a:rPr>
              <a:t>to listen.</a:t>
            </a:r>
          </a:p>
        </p:txBody>
      </p:sp>
      <p:sp>
        <p:nvSpPr>
          <p:cNvPr id="62469" name="Text Box 4"/>
          <p:cNvSpPr txBox="1">
            <a:spLocks noChangeArrowheads="1"/>
          </p:cNvSpPr>
          <p:nvPr/>
        </p:nvSpPr>
        <p:spPr bwMode="auto">
          <a:xfrm>
            <a:off x="0" y="6019800"/>
            <a:ext cx="1752600" cy="276225"/>
          </a:xfrm>
          <a:prstGeom prst="rect">
            <a:avLst/>
          </a:prstGeom>
          <a:noFill/>
          <a:ln w="9525">
            <a:noFill/>
            <a:round/>
            <a:headEnd/>
            <a:tailEnd/>
          </a:ln>
        </p:spPr>
        <p:txBody>
          <a:bodyPr lIns="90000" tIns="46800" rIns="90000" bIns="46800">
            <a:spAutoFit/>
          </a:bodyPr>
          <a:lstStyle/>
          <a:p>
            <a:pPr eaLnBrk="1" hangingPunct="1">
              <a:spcBef>
                <a:spcPts val="750"/>
              </a:spcBef>
              <a:buClr>
                <a:srgbClr val="FFFFFF"/>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Times New Roman" pitchFamily="18" charset="0"/>
              </a:rPr>
              <a:t>Page Ref – FUG - 38</a:t>
            </a:r>
          </a:p>
        </p:txBody>
      </p:sp>
      <p:pic>
        <p:nvPicPr>
          <p:cNvPr id="14" name="Picture 13" descr="C:\Users\wwalsh\Desktop\Wills Documents\Images &amp; logos\mtp3550 ptt.jpg"/>
          <p:cNvPicPr/>
          <p:nvPr/>
        </p:nvPicPr>
        <p:blipFill>
          <a:blip r:embed="rId3"/>
          <a:srcRect/>
          <a:stretch>
            <a:fillRect/>
          </a:stretch>
        </p:blipFill>
        <p:spPr bwMode="auto">
          <a:xfrm>
            <a:off x="6189123" y="1700213"/>
            <a:ext cx="1310044" cy="1901969"/>
          </a:xfrm>
          <a:prstGeom prst="rect">
            <a:avLst/>
          </a:prstGeom>
          <a:noFill/>
          <a:ln w="9525">
            <a:noFill/>
            <a:miter lim="800000"/>
            <a:headEnd/>
            <a:tailEnd/>
          </a:ln>
        </p:spPr>
      </p:pic>
      <p:pic>
        <p:nvPicPr>
          <p:cNvPr id="11266" name="Picture 2" descr="C:\Users\wwalsh\Desktop\Wills Documents\Images &amp; logos\MTM5400_900.jpg"/>
          <p:cNvPicPr>
            <a:picLocks noChangeAspect="1" noChangeArrowheads="1"/>
          </p:cNvPicPr>
          <p:nvPr/>
        </p:nvPicPr>
        <p:blipFill>
          <a:blip r:embed="rId4"/>
          <a:srcRect/>
          <a:stretch>
            <a:fillRect/>
          </a:stretch>
        </p:blipFill>
        <p:spPr bwMode="auto">
          <a:xfrm>
            <a:off x="5193792" y="1156416"/>
            <a:ext cx="3915284" cy="3116692"/>
          </a:xfrm>
          <a:prstGeom prst="rect">
            <a:avLst/>
          </a:prstGeom>
          <a:noFill/>
        </p:spPr>
      </p:pic>
      <p:cxnSp>
        <p:nvCxnSpPr>
          <p:cNvPr id="16" name="Straight Arrow Connector 15"/>
          <p:cNvCxnSpPr/>
          <p:nvPr/>
        </p:nvCxnSpPr>
        <p:spPr>
          <a:xfrm>
            <a:off x="4461831" y="2423711"/>
            <a:ext cx="34751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solidFill>
                  <a:schemeClr val="accent1"/>
                </a:solidFill>
              </a:rPr>
              <a:t>DMO Direct Mode Operation</a:t>
            </a:r>
            <a:endParaRPr lang="en-IE" dirty="0">
              <a:solidFill>
                <a:schemeClr val="accent1"/>
              </a:solidFill>
            </a:endParaRPr>
          </a:p>
        </p:txBody>
      </p:sp>
      <p:pic>
        <p:nvPicPr>
          <p:cNvPr id="5" name="Picture 2" descr="C:\Users\wwalsh\Desktop\Wills Documents\Images &amp; logos\mtp6550.png"/>
          <p:cNvPicPr>
            <a:picLocks noChangeAspect="1" noChangeArrowheads="1"/>
          </p:cNvPicPr>
          <p:nvPr/>
        </p:nvPicPr>
        <p:blipFill>
          <a:blip r:embed="rId3"/>
          <a:srcRect/>
          <a:stretch>
            <a:fillRect/>
          </a:stretch>
        </p:blipFill>
        <p:spPr bwMode="auto">
          <a:xfrm>
            <a:off x="2806149" y="3106692"/>
            <a:ext cx="685673" cy="2044857"/>
          </a:xfrm>
          <a:prstGeom prst="rect">
            <a:avLst/>
          </a:prstGeom>
          <a:noFill/>
        </p:spPr>
      </p:pic>
      <p:sp>
        <p:nvSpPr>
          <p:cNvPr id="12" name="TextBox 11"/>
          <p:cNvSpPr txBox="1"/>
          <p:nvPr/>
        </p:nvSpPr>
        <p:spPr>
          <a:xfrm>
            <a:off x="5859199" y="3068689"/>
            <a:ext cx="3154966" cy="954107"/>
          </a:xfrm>
          <a:prstGeom prst="rect">
            <a:avLst/>
          </a:prstGeom>
          <a:noFill/>
        </p:spPr>
        <p:txBody>
          <a:bodyPr wrap="none" rtlCol="0">
            <a:spAutoFit/>
          </a:bodyPr>
          <a:lstStyle/>
          <a:p>
            <a:r>
              <a:rPr lang="en-IE" sz="2800" dirty="0" smtClean="0">
                <a:solidFill>
                  <a:schemeClr val="accent1"/>
                </a:solidFill>
              </a:rPr>
              <a:t>Back to Back </a:t>
            </a:r>
            <a:r>
              <a:rPr lang="en-IE" sz="2800" dirty="0" err="1" smtClean="0">
                <a:solidFill>
                  <a:schemeClr val="accent1"/>
                </a:solidFill>
              </a:rPr>
              <a:t>comms</a:t>
            </a:r>
            <a:endParaRPr lang="en-IE" sz="2800" dirty="0" smtClean="0">
              <a:solidFill>
                <a:schemeClr val="accent1"/>
              </a:solidFill>
            </a:endParaRPr>
          </a:p>
          <a:p>
            <a:r>
              <a:rPr lang="en-IE" sz="2800" dirty="0" smtClean="0">
                <a:solidFill>
                  <a:schemeClr val="accent1"/>
                </a:solidFill>
              </a:rPr>
              <a:t>Off network</a:t>
            </a:r>
          </a:p>
        </p:txBody>
      </p:sp>
      <p:sp>
        <p:nvSpPr>
          <p:cNvPr id="11" name="Content Placeholder 10"/>
          <p:cNvSpPr>
            <a:spLocks noGrp="1"/>
          </p:cNvSpPr>
          <p:nvPr>
            <p:ph idx="1"/>
          </p:nvPr>
        </p:nvSpPr>
        <p:spPr>
          <a:xfrm flipV="1">
            <a:off x="349104" y="888643"/>
            <a:ext cx="45719" cy="711558"/>
          </a:xfrm>
        </p:spPr>
        <p:txBody>
          <a:bodyPr/>
          <a:lstStyle/>
          <a:p>
            <a:endParaRPr lang="en-IE" dirty="0"/>
          </a:p>
        </p:txBody>
      </p:sp>
      <p:cxnSp>
        <p:nvCxnSpPr>
          <p:cNvPr id="13" name="Straight Arrow Connector 12"/>
          <p:cNvCxnSpPr/>
          <p:nvPr/>
        </p:nvCxnSpPr>
        <p:spPr>
          <a:xfrm flipH="1" flipV="1">
            <a:off x="1434549" y="3106692"/>
            <a:ext cx="1371600" cy="811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408349" y="2215936"/>
            <a:ext cx="12250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7" name="Picture 2" descr="C:\Users\wwalsh\Desktop\Wills Documents\Images &amp; logos\index.jpg"/>
          <p:cNvPicPr>
            <a:picLocks noChangeAspect="1" noChangeArrowheads="1"/>
          </p:cNvPicPr>
          <p:nvPr/>
        </p:nvPicPr>
        <p:blipFill>
          <a:blip r:embed="rId4"/>
          <a:srcRect/>
          <a:stretch>
            <a:fillRect/>
          </a:stretch>
        </p:blipFill>
        <p:spPr bwMode="auto">
          <a:xfrm>
            <a:off x="3633365" y="1444287"/>
            <a:ext cx="2028820" cy="1233183"/>
          </a:xfrm>
          <a:prstGeom prst="rect">
            <a:avLst/>
          </a:prstGeom>
          <a:noFill/>
        </p:spPr>
      </p:pic>
      <p:pic>
        <p:nvPicPr>
          <p:cNvPr id="20" name="Picture 2" descr="C:\Users\wwalsh\Desktop\Wills Documents\Images &amp; logos\index.jpg"/>
          <p:cNvPicPr>
            <a:picLocks noChangeAspect="1" noChangeArrowheads="1"/>
          </p:cNvPicPr>
          <p:nvPr/>
        </p:nvPicPr>
        <p:blipFill>
          <a:blip r:embed="rId4"/>
          <a:srcRect/>
          <a:stretch>
            <a:fillRect/>
          </a:stretch>
        </p:blipFill>
        <p:spPr bwMode="auto">
          <a:xfrm>
            <a:off x="394823" y="1596687"/>
            <a:ext cx="2028820" cy="1233183"/>
          </a:xfrm>
          <a:prstGeom prst="rect">
            <a:avLst/>
          </a:prstGeom>
          <a:noFill/>
        </p:spPr>
      </p:pic>
      <p:cxnSp>
        <p:nvCxnSpPr>
          <p:cNvPr id="10" name="Straight Arrow Connector 9"/>
          <p:cNvCxnSpPr/>
          <p:nvPr/>
        </p:nvCxnSpPr>
        <p:spPr>
          <a:xfrm flipV="1">
            <a:off x="3633365" y="2829870"/>
            <a:ext cx="698003" cy="11929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5872607" y="2480886"/>
            <a:ext cx="3271393" cy="3271393"/>
          </a:xfrm>
          <a:prstGeom prst="rect">
            <a:avLst/>
          </a:prstGeom>
          <a:noFill/>
          <a:ln w="9525">
            <a:noFill/>
            <a:round/>
            <a:headEnd/>
            <a:tailEnd/>
          </a:ln>
          <a:effectLst/>
        </p:spPr>
      </p:pic>
      <p:sp>
        <p:nvSpPr>
          <p:cNvPr id="3" name="TextBox 2"/>
          <p:cNvSpPr txBox="1"/>
          <p:nvPr/>
        </p:nvSpPr>
        <p:spPr>
          <a:xfrm>
            <a:off x="433137" y="946484"/>
            <a:ext cx="5582652" cy="2554545"/>
          </a:xfrm>
          <a:prstGeom prst="rect">
            <a:avLst/>
          </a:prstGeom>
          <a:noFill/>
        </p:spPr>
        <p:txBody>
          <a:bodyPr wrap="square" rtlCol="0">
            <a:spAutoFit/>
          </a:bodyPr>
          <a:lstStyle/>
          <a:p>
            <a:r>
              <a:rPr lang="en-IE" sz="4000" dirty="0" smtClean="0">
                <a:solidFill>
                  <a:schemeClr val="accent1"/>
                </a:solidFill>
              </a:rPr>
              <a:t>To Select DMO</a:t>
            </a:r>
          </a:p>
          <a:p>
            <a:pPr>
              <a:buFont typeface="Arial" pitchFamily="34" charset="0"/>
              <a:buChar char="•"/>
            </a:pPr>
            <a:r>
              <a:rPr lang="en-IE" sz="4000" dirty="0" smtClean="0">
                <a:solidFill>
                  <a:schemeClr val="accent1"/>
                </a:solidFill>
              </a:rPr>
              <a:t>Scroll to Direct Mode</a:t>
            </a:r>
          </a:p>
          <a:p>
            <a:pPr>
              <a:buFont typeface="Arial" pitchFamily="34" charset="0"/>
              <a:buChar char="•"/>
            </a:pPr>
            <a:r>
              <a:rPr lang="en-IE" sz="4000" dirty="0" smtClean="0">
                <a:solidFill>
                  <a:schemeClr val="accent1"/>
                </a:solidFill>
              </a:rPr>
              <a:t>Press select</a:t>
            </a:r>
          </a:p>
          <a:p>
            <a:pPr>
              <a:buFont typeface="Arial" pitchFamily="34" charset="0"/>
              <a:buChar char="•"/>
            </a:pPr>
            <a:r>
              <a:rPr lang="en-IE" sz="4000" dirty="0" smtClean="0">
                <a:solidFill>
                  <a:schemeClr val="accent1"/>
                </a:solidFill>
              </a:rPr>
              <a:t>Terminal will enter DMO</a:t>
            </a:r>
            <a:endParaRPr lang="en-IE" sz="4000" dirty="0">
              <a:solidFill>
                <a:schemeClr val="accent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2"/>
          <p:cNvSpPr txBox="1">
            <a:spLocks noChangeArrowheads="1"/>
          </p:cNvSpPr>
          <p:nvPr/>
        </p:nvSpPr>
        <p:spPr bwMode="auto">
          <a:xfrm>
            <a:off x="7204075" y="6356350"/>
            <a:ext cx="1905000" cy="457200"/>
          </a:xfrm>
          <a:prstGeom prst="rect">
            <a:avLst/>
          </a:prstGeom>
          <a:noFill/>
          <a:ln w="9525">
            <a:noFill/>
            <a:round/>
            <a:headEnd/>
            <a:tailEnd/>
          </a:ln>
        </p:spPr>
        <p:txBody>
          <a:bodyPr/>
          <a:lstStyle/>
          <a:p>
            <a:pPr algn="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93B265B-A889-495F-88EA-6D6E2F3AD936}" type="slidenum">
              <a:rPr lang="en-GB" sz="1000">
                <a:solidFill>
                  <a:srgbClr val="0000FF"/>
                </a:solidFill>
              </a:rPr>
              <a:pPr algn="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en-GB" sz="1000">
              <a:solidFill>
                <a:srgbClr val="0000FF"/>
              </a:solidFill>
            </a:endParaRPr>
          </a:p>
        </p:txBody>
      </p:sp>
      <p:sp>
        <p:nvSpPr>
          <p:cNvPr id="64516" name="Text Box 3"/>
          <p:cNvSpPr txBox="1">
            <a:spLocks noChangeArrowheads="1"/>
          </p:cNvSpPr>
          <p:nvPr/>
        </p:nvSpPr>
        <p:spPr bwMode="auto">
          <a:xfrm>
            <a:off x="206375" y="138113"/>
            <a:ext cx="8937625" cy="963612"/>
          </a:xfrm>
          <a:prstGeom prst="rect">
            <a:avLst/>
          </a:prstGeom>
          <a:noFill/>
          <a:ln w="9525">
            <a:noFill/>
            <a:round/>
            <a:headEnd/>
            <a:tailEnd/>
          </a:ln>
        </p:spPr>
        <p:txBody>
          <a:bodyPr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chemeClr val="accent1"/>
                </a:solidFill>
              </a:rPr>
              <a:t>Emergency Call Operations </a:t>
            </a:r>
            <a:r>
              <a:rPr lang="ar-SA" sz="3200" dirty="0" smtClean="0">
                <a:solidFill>
                  <a:schemeClr val="accent1"/>
                </a:solidFill>
                <a:cs typeface="Arial" charset="0"/>
              </a:rPr>
              <a:t>‏</a:t>
            </a:r>
            <a:endParaRPr lang="en-GB" sz="3200" dirty="0">
              <a:solidFill>
                <a:schemeClr val="accent1"/>
              </a:solidFill>
            </a:endParaRPr>
          </a:p>
        </p:txBody>
      </p:sp>
      <p:sp>
        <p:nvSpPr>
          <p:cNvPr id="67588" name="Text Box 4"/>
          <p:cNvSpPr txBox="1">
            <a:spLocks noChangeArrowheads="1"/>
          </p:cNvSpPr>
          <p:nvPr/>
        </p:nvSpPr>
        <p:spPr bwMode="auto">
          <a:xfrm>
            <a:off x="206375" y="1700213"/>
            <a:ext cx="4002088" cy="1973262"/>
          </a:xfrm>
          <a:prstGeom prst="rect">
            <a:avLst/>
          </a:prstGeom>
          <a:noFill/>
          <a:ln w="9525">
            <a:noFill/>
            <a:round/>
            <a:headEnd/>
            <a:tailEnd/>
          </a:ln>
        </p:spPr>
        <p:txBody>
          <a:bodyPr/>
          <a:lstStyle/>
          <a:p>
            <a:pPr marL="493713" indent="-493713">
              <a:spcBef>
                <a:spcPts val="550"/>
              </a:spcBef>
              <a:buClr>
                <a:srgbClr val="0A4B96"/>
              </a:buClr>
              <a:buFont typeface="Arial" charset="0"/>
              <a:buBlip>
                <a:blip r:embed="rId3"/>
              </a:buBlip>
              <a:tabLst>
                <a:tab pos="1041400" algn="l"/>
                <a:tab pos="1955800" algn="l"/>
                <a:tab pos="2870200" algn="l"/>
                <a:tab pos="3784600" algn="l"/>
                <a:tab pos="4699000" algn="l"/>
                <a:tab pos="5613400" algn="l"/>
                <a:tab pos="6527800" algn="l"/>
                <a:tab pos="7442200" algn="l"/>
                <a:tab pos="8356600" algn="l"/>
                <a:tab pos="9271000" algn="l"/>
                <a:tab pos="10185400" algn="l"/>
              </a:tabLst>
            </a:pPr>
            <a:r>
              <a:rPr lang="en-GB" sz="2200" b="1" dirty="0">
                <a:solidFill>
                  <a:schemeClr val="accent1"/>
                </a:solidFill>
              </a:rPr>
              <a:t>To initiate Emergency Mode:</a:t>
            </a:r>
          </a:p>
          <a:p>
            <a:pPr marL="836613" lvl="1" indent="-379413">
              <a:spcBef>
                <a:spcPts val="450"/>
              </a:spcBef>
              <a:buClr>
                <a:srgbClr val="0A4B96"/>
              </a:buClr>
              <a:buSzPct val="115000"/>
              <a:buFont typeface="Arial" charset="0"/>
              <a:buChar char="•"/>
              <a:tabLst>
                <a:tab pos="1041400" algn="l"/>
                <a:tab pos="1955800" algn="l"/>
                <a:tab pos="2870200" algn="l"/>
                <a:tab pos="3784600" algn="l"/>
                <a:tab pos="4699000" algn="l"/>
                <a:tab pos="5613400" algn="l"/>
                <a:tab pos="6527800" algn="l"/>
                <a:tab pos="7442200" algn="l"/>
                <a:tab pos="8356600" algn="l"/>
                <a:tab pos="9271000" algn="l"/>
                <a:tab pos="10185400" algn="l"/>
              </a:tabLst>
            </a:pPr>
            <a:r>
              <a:rPr lang="en-GB" sz="1800" b="1" dirty="0">
                <a:solidFill>
                  <a:schemeClr val="accent1"/>
                </a:solidFill>
              </a:rPr>
              <a:t>Push and hold the Emergency Key until Emergency Mode starts</a:t>
            </a:r>
          </a:p>
          <a:p>
            <a:pPr marL="1143000" lvl="2" indent="-228600">
              <a:spcBef>
                <a:spcPts val="450"/>
              </a:spcBef>
              <a:buClr>
                <a:srgbClr val="0A4B96"/>
              </a:buClr>
              <a:buSzPct val="115000"/>
              <a:buFont typeface="Arial" charset="0"/>
              <a:buChar char="•"/>
              <a:tabLst>
                <a:tab pos="1041400" algn="l"/>
                <a:tab pos="1955800" algn="l"/>
                <a:tab pos="2870200" algn="l"/>
                <a:tab pos="3784600" algn="l"/>
                <a:tab pos="4699000" algn="l"/>
                <a:tab pos="5613400" algn="l"/>
                <a:tab pos="6527800" algn="l"/>
                <a:tab pos="7442200" algn="l"/>
                <a:tab pos="8356600" algn="l"/>
                <a:tab pos="9271000" algn="l"/>
                <a:tab pos="10185400" algn="l"/>
              </a:tabLst>
            </a:pPr>
            <a:r>
              <a:rPr lang="en-GB" sz="1800" b="1" dirty="0">
                <a:solidFill>
                  <a:schemeClr val="accent1"/>
                </a:solidFill>
              </a:rPr>
              <a:t>0.5 seconds</a:t>
            </a:r>
          </a:p>
        </p:txBody>
      </p:sp>
      <p:sp>
        <p:nvSpPr>
          <p:cNvPr id="67589" name="Rectangle 5"/>
          <p:cNvSpPr>
            <a:spLocks noChangeArrowheads="1"/>
          </p:cNvSpPr>
          <p:nvPr/>
        </p:nvSpPr>
        <p:spPr bwMode="auto">
          <a:xfrm>
            <a:off x="190500" y="3657600"/>
            <a:ext cx="3924300" cy="1981200"/>
          </a:xfrm>
          <a:prstGeom prst="rect">
            <a:avLst/>
          </a:prstGeom>
          <a:noFill/>
          <a:ln w="9525">
            <a:noFill/>
            <a:round/>
            <a:headEnd/>
            <a:tailEnd/>
          </a:ln>
        </p:spPr>
        <p:txBody>
          <a:bodyPr lIns="0" tIns="0" rIns="0" bIns="0"/>
          <a:lstStyle/>
          <a:p>
            <a:pPr marL="493713" indent="-493713">
              <a:spcBef>
                <a:spcPts val="550"/>
              </a:spcBef>
              <a:buClr>
                <a:srgbClr val="0A4B96"/>
              </a:buClr>
              <a:buFont typeface="Arial" charset="0"/>
              <a:buBlip>
                <a:blip r:embed="rId3"/>
              </a:buBlip>
              <a:tabLst>
                <a:tab pos="493713" algn="l"/>
                <a:tab pos="1408113" algn="l"/>
                <a:tab pos="2322513" algn="l"/>
                <a:tab pos="3236913" algn="l"/>
                <a:tab pos="4151313" algn="l"/>
                <a:tab pos="5065713" algn="l"/>
                <a:tab pos="5980113" algn="l"/>
                <a:tab pos="6894513" algn="l"/>
                <a:tab pos="7808913" algn="l"/>
                <a:tab pos="8723313" algn="l"/>
                <a:tab pos="9637713" algn="l"/>
                <a:tab pos="10552113" algn="l"/>
              </a:tabLst>
            </a:pPr>
            <a:r>
              <a:rPr lang="en-GB" sz="2200" b="1" dirty="0">
                <a:solidFill>
                  <a:schemeClr val="accent1"/>
                </a:solidFill>
              </a:rPr>
              <a:t>To exit Emergency Mode:</a:t>
            </a:r>
          </a:p>
          <a:p>
            <a:pPr marL="836613" lvl="1" indent="-379413">
              <a:spcBef>
                <a:spcPts val="450"/>
              </a:spcBef>
              <a:buClr>
                <a:srgbClr val="0A4B96"/>
              </a:buClr>
              <a:buSzPct val="115000"/>
              <a:buFont typeface="Arial" charset="0"/>
              <a:buChar char="•"/>
              <a:tabLst>
                <a:tab pos="493713" algn="l"/>
                <a:tab pos="1408113" algn="l"/>
                <a:tab pos="2322513" algn="l"/>
                <a:tab pos="3236913" algn="l"/>
                <a:tab pos="4151313" algn="l"/>
                <a:tab pos="5065713" algn="l"/>
                <a:tab pos="5980113" algn="l"/>
                <a:tab pos="6894513" algn="l"/>
                <a:tab pos="7808913" algn="l"/>
                <a:tab pos="8723313" algn="l"/>
                <a:tab pos="9637713" algn="l"/>
                <a:tab pos="10552113" algn="l"/>
              </a:tabLst>
            </a:pPr>
            <a:r>
              <a:rPr lang="en-GB" sz="1800" b="1" i="1" dirty="0" smtClean="0">
                <a:solidFill>
                  <a:schemeClr val="accent1"/>
                </a:solidFill>
              </a:rPr>
              <a:t>This is a 2 step process.</a:t>
            </a:r>
          </a:p>
          <a:p>
            <a:pPr marL="836613" lvl="1" indent="-379413">
              <a:spcBef>
                <a:spcPts val="450"/>
              </a:spcBef>
              <a:buClr>
                <a:srgbClr val="0A4B96"/>
              </a:buClr>
              <a:buSzPct val="115000"/>
              <a:buFont typeface="Arial" charset="0"/>
              <a:buChar char="•"/>
              <a:tabLst>
                <a:tab pos="493713" algn="l"/>
                <a:tab pos="1408113" algn="l"/>
                <a:tab pos="2322513" algn="l"/>
                <a:tab pos="3236913" algn="l"/>
                <a:tab pos="4151313" algn="l"/>
                <a:tab pos="5065713" algn="l"/>
                <a:tab pos="5980113" algn="l"/>
                <a:tab pos="6894513" algn="l"/>
                <a:tab pos="7808913" algn="l"/>
                <a:tab pos="8723313" algn="l"/>
                <a:tab pos="9637713" algn="l"/>
                <a:tab pos="10552113" algn="l"/>
              </a:tabLst>
            </a:pPr>
            <a:r>
              <a:rPr lang="en-GB" b="1" dirty="0" smtClean="0">
                <a:solidFill>
                  <a:schemeClr val="accent1"/>
                </a:solidFill>
              </a:rPr>
              <a:t>Push END Button</a:t>
            </a:r>
          </a:p>
          <a:p>
            <a:pPr marL="836613" lvl="1" indent="-379413">
              <a:spcBef>
                <a:spcPts val="450"/>
              </a:spcBef>
              <a:buClr>
                <a:srgbClr val="0A4B96"/>
              </a:buClr>
              <a:buSzPct val="115000"/>
              <a:buFont typeface="Arial" charset="0"/>
              <a:buChar char="•"/>
              <a:tabLst>
                <a:tab pos="493713" algn="l"/>
                <a:tab pos="1408113" algn="l"/>
                <a:tab pos="2322513" algn="l"/>
                <a:tab pos="3236913" algn="l"/>
                <a:tab pos="4151313" algn="l"/>
                <a:tab pos="5065713" algn="l"/>
                <a:tab pos="5980113" algn="l"/>
                <a:tab pos="6894513" algn="l"/>
                <a:tab pos="7808913" algn="l"/>
                <a:tab pos="8723313" algn="l"/>
                <a:tab pos="9637713" algn="l"/>
                <a:tab pos="10552113" algn="l"/>
              </a:tabLst>
            </a:pPr>
            <a:r>
              <a:rPr lang="en-GB" sz="1800" b="1" dirty="0" smtClean="0">
                <a:solidFill>
                  <a:schemeClr val="accent1"/>
                </a:solidFill>
              </a:rPr>
              <a:t>Then Push </a:t>
            </a:r>
            <a:r>
              <a:rPr lang="en-GB" sz="1800" b="1" dirty="0">
                <a:solidFill>
                  <a:schemeClr val="accent1"/>
                </a:solidFill>
              </a:rPr>
              <a:t>and </a:t>
            </a:r>
            <a:r>
              <a:rPr lang="en-GB" sz="1800" b="1" dirty="0" smtClean="0">
                <a:solidFill>
                  <a:schemeClr val="accent1"/>
                </a:solidFill>
              </a:rPr>
              <a:t>Hold </a:t>
            </a:r>
            <a:r>
              <a:rPr lang="en-GB" sz="1800" b="1" dirty="0">
                <a:solidFill>
                  <a:schemeClr val="accent1"/>
                </a:solidFill>
              </a:rPr>
              <a:t>the Exit Key until Emergency Mode stops</a:t>
            </a:r>
          </a:p>
          <a:p>
            <a:pPr marL="1143000" lvl="2" indent="-228600">
              <a:spcBef>
                <a:spcPts val="450"/>
              </a:spcBef>
              <a:buClr>
                <a:srgbClr val="0A4B96"/>
              </a:buClr>
              <a:buSzPct val="115000"/>
              <a:buFont typeface="Arial" charset="0"/>
              <a:buChar char="•"/>
              <a:tabLst>
                <a:tab pos="493713" algn="l"/>
                <a:tab pos="1408113" algn="l"/>
                <a:tab pos="2322513" algn="l"/>
                <a:tab pos="3236913" algn="l"/>
                <a:tab pos="4151313" algn="l"/>
                <a:tab pos="5065713" algn="l"/>
                <a:tab pos="5980113" algn="l"/>
                <a:tab pos="6894513" algn="l"/>
                <a:tab pos="7808913" algn="l"/>
                <a:tab pos="8723313" algn="l"/>
                <a:tab pos="9637713" algn="l"/>
                <a:tab pos="10552113" algn="l"/>
              </a:tabLst>
            </a:pPr>
            <a:r>
              <a:rPr lang="en-GB" sz="1800" b="1" dirty="0">
                <a:solidFill>
                  <a:schemeClr val="accent1"/>
                </a:solidFill>
              </a:rPr>
              <a:t>2.0  seconds</a:t>
            </a:r>
          </a:p>
        </p:txBody>
      </p:sp>
      <p:sp>
        <p:nvSpPr>
          <p:cNvPr id="64519" name="Text Box 6"/>
          <p:cNvSpPr txBox="1">
            <a:spLocks noChangeArrowheads="1"/>
          </p:cNvSpPr>
          <p:nvPr/>
        </p:nvSpPr>
        <p:spPr bwMode="auto">
          <a:xfrm>
            <a:off x="0" y="6019800"/>
            <a:ext cx="1752600" cy="276225"/>
          </a:xfrm>
          <a:prstGeom prst="rect">
            <a:avLst/>
          </a:prstGeom>
          <a:noFill/>
          <a:ln w="9525">
            <a:noFill/>
            <a:round/>
            <a:headEnd/>
            <a:tailEnd/>
          </a:ln>
        </p:spPr>
        <p:txBody>
          <a:bodyPr lIns="90000" tIns="46800" rIns="90000" bIns="46800">
            <a:spAutoFit/>
          </a:bodyPr>
          <a:lstStyle/>
          <a:p>
            <a:pPr eaLnBrk="1" hangingPunct="1">
              <a:spcBef>
                <a:spcPts val="750"/>
              </a:spcBef>
              <a:buClr>
                <a:srgbClr val="FFFFFF"/>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Times New Roman" pitchFamily="18" charset="0"/>
              </a:rPr>
              <a:t>Page Ref – FUG - 67</a:t>
            </a:r>
          </a:p>
        </p:txBody>
      </p:sp>
      <p:sp>
        <p:nvSpPr>
          <p:cNvPr id="49" name="Line 7"/>
          <p:cNvSpPr>
            <a:spLocks noChangeShapeType="1"/>
          </p:cNvSpPr>
          <p:nvPr/>
        </p:nvSpPr>
        <p:spPr bwMode="auto">
          <a:xfrm>
            <a:off x="2897746" y="2891955"/>
            <a:ext cx="2179079" cy="2100"/>
          </a:xfrm>
          <a:prstGeom prst="line">
            <a:avLst/>
          </a:prstGeom>
          <a:noFill/>
          <a:ln w="38160">
            <a:solidFill>
              <a:srgbClr val="FF0000"/>
            </a:solidFill>
            <a:miter lim="800000"/>
            <a:headEnd/>
            <a:tailEnd type="triangle" w="med" len="med"/>
          </a:ln>
        </p:spPr>
        <p:txBody>
          <a:bodyPr/>
          <a:lstStyle/>
          <a:p>
            <a:endParaRPr lang="en-IE"/>
          </a:p>
        </p:txBody>
      </p:sp>
      <p:pic>
        <p:nvPicPr>
          <p:cNvPr id="26" name="Picture 1"/>
          <p:cNvPicPr>
            <a:picLocks noChangeAspect="1" noChangeArrowheads="1"/>
          </p:cNvPicPr>
          <p:nvPr/>
        </p:nvPicPr>
        <p:blipFill>
          <a:blip r:embed="rId4"/>
          <a:srcRect/>
          <a:stretch>
            <a:fillRect/>
          </a:stretch>
        </p:blipFill>
        <p:spPr bwMode="auto">
          <a:xfrm>
            <a:off x="5076825" y="2276475"/>
            <a:ext cx="3803650" cy="1309688"/>
          </a:xfrm>
          <a:prstGeom prst="rect">
            <a:avLst/>
          </a:prstGeom>
          <a:noFill/>
          <a:ln w="9525">
            <a:noFill/>
            <a:round/>
            <a:headEnd/>
            <a:tailEnd/>
          </a:ln>
        </p:spPr>
      </p:pic>
      <p:grpSp>
        <p:nvGrpSpPr>
          <p:cNvPr id="27" name="Group 36"/>
          <p:cNvGrpSpPr>
            <a:grpSpLocks/>
          </p:cNvGrpSpPr>
          <p:nvPr/>
        </p:nvGrpSpPr>
        <p:grpSpPr bwMode="auto">
          <a:xfrm>
            <a:off x="5808372" y="2500832"/>
            <a:ext cx="1571222" cy="939445"/>
            <a:chOff x="4087" y="1964"/>
            <a:chExt cx="648" cy="517"/>
          </a:xfrm>
        </p:grpSpPr>
        <p:sp>
          <p:nvSpPr>
            <p:cNvPr id="28" name="Text Box 8"/>
            <p:cNvSpPr txBox="1">
              <a:spLocks noChangeArrowheads="1"/>
            </p:cNvSpPr>
            <p:nvPr/>
          </p:nvSpPr>
          <p:spPr bwMode="auto">
            <a:xfrm>
              <a:off x="4430" y="2353"/>
              <a:ext cx="305" cy="117"/>
            </a:xfrm>
            <a:prstGeom prst="rect">
              <a:avLst/>
            </a:prstGeom>
            <a:noFill/>
            <a:ln w="9525">
              <a:noFill/>
              <a:round/>
              <a:headEnd/>
              <a:tailEnd/>
            </a:ln>
          </p:spPr>
          <p:txBody>
            <a:bodyPr lIns="90000" tIns="46800" rIns="90000" bIns="46800">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
                  <a:solidFill>
                    <a:srgbClr val="000000"/>
                  </a:solidFill>
                </a:rPr>
                <a:t>Exit</a:t>
              </a:r>
            </a:p>
          </p:txBody>
        </p:sp>
        <p:sp>
          <p:nvSpPr>
            <p:cNvPr id="29" name="Rectangle 10"/>
            <p:cNvSpPr>
              <a:spLocks noChangeArrowheads="1"/>
            </p:cNvSpPr>
            <p:nvPr/>
          </p:nvSpPr>
          <p:spPr bwMode="auto">
            <a:xfrm>
              <a:off x="4135" y="2341"/>
              <a:ext cx="152" cy="104"/>
            </a:xfrm>
            <a:prstGeom prst="rect">
              <a:avLst/>
            </a:prstGeom>
            <a:solidFill>
              <a:srgbClr val="FF99CC"/>
            </a:solidFill>
            <a:ln w="9525">
              <a:noFill/>
              <a:round/>
              <a:headEnd/>
              <a:tailEnd/>
            </a:ln>
          </p:spPr>
          <p:txBody>
            <a:bodyPr wrap="none" anchor="ctr"/>
            <a:lstStyle/>
            <a:p>
              <a:endParaRPr lang="en-IE"/>
            </a:p>
          </p:txBody>
        </p:sp>
        <p:grpSp>
          <p:nvGrpSpPr>
            <p:cNvPr id="30" name="Group 11"/>
            <p:cNvGrpSpPr>
              <a:grpSpLocks/>
            </p:cNvGrpSpPr>
            <p:nvPr/>
          </p:nvGrpSpPr>
          <p:grpSpPr bwMode="auto">
            <a:xfrm>
              <a:off x="4102" y="1964"/>
              <a:ext cx="547" cy="517"/>
              <a:chOff x="4102" y="1964"/>
              <a:chExt cx="547" cy="517"/>
            </a:xfrm>
          </p:grpSpPr>
          <p:sp>
            <p:nvSpPr>
              <p:cNvPr id="42" name="Rectangle 12"/>
              <p:cNvSpPr>
                <a:spLocks noChangeArrowheads="1"/>
              </p:cNvSpPr>
              <p:nvPr/>
            </p:nvSpPr>
            <p:spPr bwMode="auto">
              <a:xfrm>
                <a:off x="4102" y="1964"/>
                <a:ext cx="547" cy="517"/>
              </a:xfrm>
              <a:prstGeom prst="rect">
                <a:avLst/>
              </a:prstGeom>
              <a:solidFill>
                <a:srgbClr val="FF0000"/>
              </a:solidFill>
              <a:ln w="9360">
                <a:solidFill>
                  <a:srgbClr val="FF0000"/>
                </a:solidFill>
                <a:miter lim="800000"/>
                <a:headEnd/>
                <a:tailEnd/>
              </a:ln>
            </p:spPr>
            <p:txBody>
              <a:bodyPr wrap="none" anchor="ctr"/>
              <a:lstStyle/>
              <a:p>
                <a:endParaRPr lang="en-IE"/>
              </a:p>
            </p:txBody>
          </p:sp>
          <p:sp>
            <p:nvSpPr>
              <p:cNvPr id="43" name="Rectangle 13"/>
              <p:cNvSpPr>
                <a:spLocks noChangeArrowheads="1"/>
              </p:cNvSpPr>
              <p:nvPr/>
            </p:nvSpPr>
            <p:spPr bwMode="auto">
              <a:xfrm>
                <a:off x="4115" y="1997"/>
                <a:ext cx="514" cy="424"/>
              </a:xfrm>
              <a:prstGeom prst="rect">
                <a:avLst/>
              </a:prstGeom>
              <a:solidFill>
                <a:srgbClr val="FF99CC"/>
              </a:solidFill>
              <a:ln w="9360">
                <a:solidFill>
                  <a:srgbClr val="FF0000"/>
                </a:solidFill>
                <a:miter lim="800000"/>
                <a:headEnd/>
                <a:tailEnd/>
              </a:ln>
            </p:spPr>
            <p:txBody>
              <a:bodyPr wrap="none" anchor="ctr"/>
              <a:lstStyle/>
              <a:p>
                <a:endParaRPr lang="en-IE"/>
              </a:p>
            </p:txBody>
          </p:sp>
        </p:grpSp>
        <p:grpSp>
          <p:nvGrpSpPr>
            <p:cNvPr id="31" name="Group 14"/>
            <p:cNvGrpSpPr>
              <a:grpSpLocks/>
            </p:cNvGrpSpPr>
            <p:nvPr/>
          </p:nvGrpSpPr>
          <p:grpSpPr bwMode="auto">
            <a:xfrm>
              <a:off x="4173" y="2024"/>
              <a:ext cx="51" cy="156"/>
              <a:chOff x="4173" y="2024"/>
              <a:chExt cx="51" cy="156"/>
            </a:xfrm>
          </p:grpSpPr>
          <p:sp>
            <p:nvSpPr>
              <p:cNvPr id="35" name="Rectangle 15"/>
              <p:cNvSpPr>
                <a:spLocks noChangeArrowheads="1"/>
              </p:cNvSpPr>
              <p:nvPr/>
            </p:nvSpPr>
            <p:spPr bwMode="auto">
              <a:xfrm>
                <a:off x="4173" y="2077"/>
                <a:ext cx="50" cy="103"/>
              </a:xfrm>
              <a:prstGeom prst="rect">
                <a:avLst/>
              </a:prstGeom>
              <a:solidFill>
                <a:srgbClr val="000000"/>
              </a:solidFill>
              <a:ln w="9360">
                <a:solidFill>
                  <a:srgbClr val="000000"/>
                </a:solidFill>
                <a:miter lim="800000"/>
                <a:headEnd/>
                <a:tailEnd/>
              </a:ln>
            </p:spPr>
            <p:txBody>
              <a:bodyPr wrap="none" anchor="ctr"/>
              <a:lstStyle/>
              <a:p>
                <a:endParaRPr lang="en-IE"/>
              </a:p>
            </p:txBody>
          </p:sp>
          <p:sp>
            <p:nvSpPr>
              <p:cNvPr id="36" name="Rectangle 16"/>
              <p:cNvSpPr>
                <a:spLocks noChangeArrowheads="1"/>
              </p:cNvSpPr>
              <p:nvPr/>
            </p:nvSpPr>
            <p:spPr bwMode="auto">
              <a:xfrm>
                <a:off x="4173" y="2077"/>
                <a:ext cx="50" cy="51"/>
              </a:xfrm>
              <a:prstGeom prst="rect">
                <a:avLst/>
              </a:prstGeom>
              <a:solidFill>
                <a:srgbClr val="808080"/>
              </a:solidFill>
              <a:ln w="9360">
                <a:solidFill>
                  <a:srgbClr val="000000"/>
                </a:solidFill>
                <a:miter lim="800000"/>
                <a:headEnd/>
                <a:tailEnd/>
              </a:ln>
            </p:spPr>
            <p:txBody>
              <a:bodyPr wrap="none" anchor="ctr"/>
              <a:lstStyle/>
              <a:p>
                <a:endParaRPr lang="en-IE"/>
              </a:p>
            </p:txBody>
          </p:sp>
          <p:sp>
            <p:nvSpPr>
              <p:cNvPr id="37" name="Line 17"/>
              <p:cNvSpPr>
                <a:spLocks noChangeShapeType="1"/>
              </p:cNvSpPr>
              <p:nvPr/>
            </p:nvSpPr>
            <p:spPr bwMode="auto">
              <a:xfrm flipV="1">
                <a:off x="4223" y="2024"/>
                <a:ext cx="1" cy="54"/>
              </a:xfrm>
              <a:prstGeom prst="line">
                <a:avLst/>
              </a:prstGeom>
              <a:noFill/>
              <a:ln w="9360">
                <a:solidFill>
                  <a:srgbClr val="000000"/>
                </a:solidFill>
                <a:miter lim="800000"/>
                <a:headEnd/>
                <a:tailEnd/>
              </a:ln>
            </p:spPr>
            <p:txBody>
              <a:bodyPr/>
              <a:lstStyle/>
              <a:p>
                <a:endParaRPr lang="en-IE"/>
              </a:p>
            </p:txBody>
          </p:sp>
        </p:grpSp>
        <p:sp>
          <p:nvSpPr>
            <p:cNvPr id="32" name="Text Box 18"/>
            <p:cNvSpPr txBox="1">
              <a:spLocks noChangeArrowheads="1"/>
            </p:cNvSpPr>
            <p:nvPr/>
          </p:nvSpPr>
          <p:spPr bwMode="auto">
            <a:xfrm>
              <a:off x="4087" y="2209"/>
              <a:ext cx="562" cy="148"/>
            </a:xfrm>
            <a:prstGeom prst="rect">
              <a:avLst/>
            </a:prstGeom>
            <a:noFill/>
            <a:ln w="9525">
              <a:noFill/>
              <a:round/>
              <a:headEnd/>
              <a:tailEnd/>
            </a:ln>
          </p:spPr>
          <p:txBody>
            <a:bodyPr wrap="square" lIns="90000" tIns="46800" rIns="90000" bIns="46800">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700" dirty="0" err="1">
                  <a:solidFill>
                    <a:srgbClr val="000000"/>
                  </a:solidFill>
                </a:rPr>
                <a:t>Emgy</a:t>
              </a:r>
              <a:r>
                <a:rPr lang="en-GB" sz="700" dirty="0">
                  <a:solidFill>
                    <a:srgbClr val="000000"/>
                  </a:solidFill>
                </a:rPr>
                <a:t> In Use</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700" dirty="0" smtClean="0">
                  <a:solidFill>
                    <a:srgbClr val="000000"/>
                  </a:solidFill>
                </a:rPr>
                <a:t>Water Services</a:t>
              </a:r>
              <a:endParaRPr lang="en-GB" sz="700" dirty="0">
                <a:solidFill>
                  <a:srgbClr val="000000"/>
                </a:solidFill>
              </a:endParaRPr>
            </a:p>
          </p:txBody>
        </p:sp>
        <p:sp>
          <p:nvSpPr>
            <p:cNvPr id="33" name="Text Box 19"/>
            <p:cNvSpPr txBox="1">
              <a:spLocks noChangeArrowheads="1"/>
            </p:cNvSpPr>
            <p:nvPr/>
          </p:nvSpPr>
          <p:spPr bwMode="auto">
            <a:xfrm>
              <a:off x="4089" y="2362"/>
              <a:ext cx="560" cy="96"/>
            </a:xfrm>
            <a:prstGeom prst="rect">
              <a:avLst/>
            </a:prstGeom>
            <a:noFill/>
            <a:ln w="9525">
              <a:noFill/>
              <a:round/>
              <a:headEnd/>
              <a:tailEnd/>
            </a:ln>
          </p:spPr>
          <p:txBody>
            <a:bodyPr wrap="square" lIns="90000" tIns="46800" rIns="90000" bIns="46800">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700" dirty="0" err="1">
                  <a:solidFill>
                    <a:srgbClr val="000000"/>
                  </a:solidFill>
                </a:rPr>
                <a:t>Optns</a:t>
              </a:r>
              <a:r>
                <a:rPr lang="en-GB" sz="700" dirty="0">
                  <a:solidFill>
                    <a:srgbClr val="000000"/>
                  </a:solidFill>
                </a:rPr>
                <a:t>          </a:t>
              </a:r>
              <a:r>
                <a:rPr lang="en-GB" sz="700" dirty="0" smtClean="0">
                  <a:solidFill>
                    <a:srgbClr val="000000"/>
                  </a:solidFill>
                </a:rPr>
                <a:t>          Exit</a:t>
              </a:r>
              <a:endParaRPr lang="en-GB" sz="700" dirty="0">
                <a:solidFill>
                  <a:srgbClr val="000000"/>
                </a:solidFill>
              </a:endParaRPr>
            </a:p>
          </p:txBody>
        </p:sp>
        <p:sp>
          <p:nvSpPr>
            <p:cNvPr id="34" name="AutoShape 20"/>
            <p:cNvSpPr>
              <a:spLocks noChangeArrowheads="1"/>
            </p:cNvSpPr>
            <p:nvPr/>
          </p:nvSpPr>
          <p:spPr bwMode="auto">
            <a:xfrm>
              <a:off x="4513" y="2025"/>
              <a:ext cx="51" cy="52"/>
            </a:xfrm>
            <a:prstGeom prst="triangle">
              <a:avLst>
                <a:gd name="adj" fmla="val 50000"/>
              </a:avLst>
            </a:prstGeom>
            <a:solidFill>
              <a:srgbClr val="FF0000"/>
            </a:solidFill>
            <a:ln w="9525">
              <a:noFill/>
              <a:round/>
              <a:headEnd/>
              <a:tailEnd/>
            </a:ln>
          </p:spPr>
          <p:txBody>
            <a:bodyPr wrap="none" anchor="ctr"/>
            <a:lstStyle/>
            <a:p>
              <a:endParaRPr lang="en-IE"/>
            </a:p>
          </p:txBody>
        </p:sp>
      </p:grpSp>
      <p:cxnSp>
        <p:nvCxnSpPr>
          <p:cNvPr id="54" name="Straight Arrow Connector 53"/>
          <p:cNvCxnSpPr/>
          <p:nvPr/>
        </p:nvCxnSpPr>
        <p:spPr>
          <a:xfrm flipV="1">
            <a:off x="2702257" y="2611676"/>
            <a:ext cx="4677337" cy="1837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3799268" y="2611676"/>
            <a:ext cx="3616225" cy="2462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7379594" y="1515547"/>
            <a:ext cx="1447960" cy="369332"/>
          </a:xfrm>
          <a:prstGeom prst="rect">
            <a:avLst/>
          </a:prstGeom>
        </p:spPr>
        <p:txBody>
          <a:bodyPr wrap="none">
            <a:spAutoFit/>
          </a:bodyPr>
          <a:lstStyle/>
          <a:p>
            <a:r>
              <a:rPr lang="en-GB" b="1" dirty="0" smtClean="0">
                <a:solidFill>
                  <a:schemeClr val="accent1"/>
                </a:solidFill>
              </a:rPr>
              <a:t>End/Exit Key </a:t>
            </a:r>
            <a:endParaRPr lang="en-IE" dirty="0"/>
          </a:p>
        </p:txBody>
      </p:sp>
      <p:cxnSp>
        <p:nvCxnSpPr>
          <p:cNvPr id="59" name="Straight Arrow Connector 58"/>
          <p:cNvCxnSpPr/>
          <p:nvPr/>
        </p:nvCxnSpPr>
        <p:spPr>
          <a:xfrm flipH="1">
            <a:off x="7379594" y="1884879"/>
            <a:ext cx="193183" cy="6159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accent1"/>
                </a:solidFill>
                <a:latin typeface="+mn-lt"/>
              </a:rPr>
              <a:t>Emergency Call Procedure</a:t>
            </a:r>
            <a:endParaRPr lang="en-IE" dirty="0">
              <a:solidFill>
                <a:schemeClr val="accent1"/>
              </a:solidFill>
              <a:latin typeface="+mn-lt"/>
            </a:endParaRPr>
          </a:p>
        </p:txBody>
      </p:sp>
      <p:sp>
        <p:nvSpPr>
          <p:cNvPr id="3" name="Content Placeholder 2"/>
          <p:cNvSpPr>
            <a:spLocks noGrp="1"/>
          </p:cNvSpPr>
          <p:nvPr>
            <p:ph idx="1"/>
          </p:nvPr>
        </p:nvSpPr>
        <p:spPr/>
        <p:txBody>
          <a:bodyPr/>
          <a:lstStyle/>
          <a:p>
            <a:r>
              <a:rPr lang="en-IE" dirty="0" smtClean="0">
                <a:solidFill>
                  <a:schemeClr val="accent1"/>
                </a:solidFill>
                <a:latin typeface="+mn-lt"/>
              </a:rPr>
              <a:t>The Emergency call will go to dedicated terminal in RCC</a:t>
            </a:r>
          </a:p>
          <a:p>
            <a:endParaRPr lang="en-IE" dirty="0" smtClean="0">
              <a:solidFill>
                <a:schemeClr val="accent1"/>
              </a:solidFill>
              <a:latin typeface="+mn-lt"/>
            </a:endParaRPr>
          </a:p>
          <a:p>
            <a:r>
              <a:rPr lang="en-IE" dirty="0" smtClean="0">
                <a:solidFill>
                  <a:schemeClr val="accent1"/>
                </a:solidFill>
                <a:latin typeface="+mn-lt"/>
              </a:rPr>
              <a:t>Terminal will go into ‘Hot-</a:t>
            </a:r>
            <a:r>
              <a:rPr lang="en-IE" dirty="0" err="1" smtClean="0">
                <a:solidFill>
                  <a:schemeClr val="accent1"/>
                </a:solidFill>
                <a:latin typeface="+mn-lt"/>
              </a:rPr>
              <a:t>Mic</a:t>
            </a:r>
            <a:r>
              <a:rPr lang="en-IE" dirty="0" smtClean="0">
                <a:solidFill>
                  <a:schemeClr val="accent1"/>
                </a:solidFill>
                <a:latin typeface="+mn-lt"/>
              </a:rPr>
              <a:t>’ mode for 15 seconds</a:t>
            </a:r>
          </a:p>
          <a:p>
            <a:endParaRPr lang="en-IE" dirty="0" smtClean="0">
              <a:solidFill>
                <a:schemeClr val="accent1"/>
              </a:solidFill>
              <a:latin typeface="+mn-lt"/>
            </a:endParaRPr>
          </a:p>
          <a:p>
            <a:r>
              <a:rPr lang="en-IE" dirty="0" smtClean="0">
                <a:solidFill>
                  <a:schemeClr val="accent1"/>
                </a:solidFill>
                <a:latin typeface="+mn-lt"/>
              </a:rPr>
              <a:t>To end alarm – First ‘End’ then ‘Exit’ – screen will prompt</a:t>
            </a:r>
          </a:p>
          <a:p>
            <a:endParaRPr lang="en-IE" dirty="0" smtClean="0"/>
          </a:p>
          <a:p>
            <a:endParaRPr lang="en-I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srcRect/>
          <a:stretch>
            <a:fillRect/>
          </a:stretch>
        </p:blipFill>
        <p:spPr bwMode="auto">
          <a:xfrm>
            <a:off x="5076825" y="2276475"/>
            <a:ext cx="3803650" cy="1309688"/>
          </a:xfrm>
          <a:prstGeom prst="rect">
            <a:avLst/>
          </a:prstGeom>
          <a:noFill/>
          <a:ln w="9525">
            <a:noFill/>
            <a:round/>
            <a:headEnd/>
            <a:tailEnd/>
          </a:ln>
        </p:spPr>
      </p:pic>
      <p:sp>
        <p:nvSpPr>
          <p:cNvPr id="14339" name="Text Box 2"/>
          <p:cNvSpPr txBox="1">
            <a:spLocks noChangeArrowheads="1"/>
          </p:cNvSpPr>
          <p:nvPr/>
        </p:nvSpPr>
        <p:spPr bwMode="auto">
          <a:xfrm>
            <a:off x="7204075" y="6356350"/>
            <a:ext cx="1905000" cy="457200"/>
          </a:xfrm>
          <a:prstGeom prst="rect">
            <a:avLst/>
          </a:prstGeom>
          <a:noFill/>
          <a:ln w="9525">
            <a:noFill/>
            <a:round/>
            <a:headEnd/>
            <a:tailEnd/>
          </a:ln>
        </p:spPr>
        <p:txBody>
          <a:bodyPr/>
          <a:lstStyle/>
          <a:p>
            <a:pPr algn="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C27039C-B61D-4613-8DDF-EC5453A914C4}" type="slidenum">
              <a:rPr lang="en-GB" sz="1000">
                <a:solidFill>
                  <a:srgbClr val="0000FF"/>
                </a:solidFill>
              </a:rPr>
              <a:pPr algn="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en-GB" sz="1000">
              <a:solidFill>
                <a:srgbClr val="0000FF"/>
              </a:solidFill>
            </a:endParaRPr>
          </a:p>
        </p:txBody>
      </p:sp>
      <p:sp>
        <p:nvSpPr>
          <p:cNvPr id="88068" name="Text Box 3"/>
          <p:cNvSpPr txBox="1">
            <a:spLocks noChangeArrowheads="1"/>
          </p:cNvSpPr>
          <p:nvPr/>
        </p:nvSpPr>
        <p:spPr bwMode="auto">
          <a:xfrm>
            <a:off x="206375" y="138113"/>
            <a:ext cx="8937625" cy="963612"/>
          </a:xfrm>
          <a:prstGeom prst="rect">
            <a:avLst/>
          </a:prstGeom>
          <a:noFill/>
          <a:ln w="9525">
            <a:noFill/>
            <a:round/>
            <a:headEnd/>
            <a:tailEnd/>
          </a:ln>
        </p:spPr>
        <p:txBody>
          <a:bodyPr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solidFill>
                  <a:schemeClr val="accent1"/>
                </a:solidFill>
              </a:rPr>
              <a:t>Emergency Power On</a:t>
            </a:r>
          </a:p>
        </p:txBody>
      </p:sp>
      <p:sp>
        <p:nvSpPr>
          <p:cNvPr id="92164" name="Text Box 4"/>
          <p:cNvSpPr txBox="1">
            <a:spLocks noChangeArrowheads="1"/>
          </p:cNvSpPr>
          <p:nvPr/>
        </p:nvSpPr>
        <p:spPr bwMode="auto">
          <a:xfrm>
            <a:off x="762000" y="1709738"/>
            <a:ext cx="3886200" cy="3821112"/>
          </a:xfrm>
          <a:prstGeom prst="rect">
            <a:avLst/>
          </a:prstGeom>
          <a:noFill/>
          <a:ln w="9525">
            <a:noFill/>
            <a:round/>
            <a:headEnd/>
            <a:tailEnd/>
          </a:ln>
        </p:spPr>
        <p:txBody>
          <a:bodyPr/>
          <a:lstStyle/>
          <a:p>
            <a:pPr marL="493713" indent="-493713">
              <a:spcBef>
                <a:spcPts val="525"/>
              </a:spcBef>
              <a:buClr>
                <a:srgbClr val="0A4B96"/>
              </a:buClr>
              <a:buFont typeface="Arial" charset="0"/>
              <a:buBlip>
                <a:blip r:embed="rId4"/>
              </a:buBlip>
              <a:tabLst>
                <a:tab pos="1041400" algn="l"/>
                <a:tab pos="1955800" algn="l"/>
                <a:tab pos="2870200" algn="l"/>
                <a:tab pos="3784600" algn="l"/>
                <a:tab pos="4699000" algn="l"/>
                <a:tab pos="5613400" algn="l"/>
                <a:tab pos="6527800" algn="l"/>
                <a:tab pos="7442200" algn="l"/>
                <a:tab pos="8356600" algn="l"/>
                <a:tab pos="9271000" algn="l"/>
                <a:tab pos="10185400" algn="l"/>
              </a:tabLst>
            </a:pPr>
            <a:r>
              <a:rPr lang="en-US" sz="2800" dirty="0">
                <a:solidFill>
                  <a:schemeClr val="accent1"/>
                </a:solidFill>
              </a:rPr>
              <a:t>If pressed when radio is off, the radio will automatically power on in Emergency Mode.</a:t>
            </a:r>
          </a:p>
        </p:txBody>
      </p:sp>
      <p:sp>
        <p:nvSpPr>
          <p:cNvPr id="92165" name="Oval 5"/>
          <p:cNvSpPr>
            <a:spLocks noChangeArrowheads="1"/>
          </p:cNvSpPr>
          <p:nvPr/>
        </p:nvSpPr>
        <p:spPr bwMode="auto">
          <a:xfrm rot="7680000">
            <a:off x="5207001" y="2792412"/>
            <a:ext cx="284162" cy="296863"/>
          </a:xfrm>
          <a:prstGeom prst="ellipse">
            <a:avLst/>
          </a:prstGeom>
          <a:noFill/>
          <a:ln w="28440">
            <a:solidFill>
              <a:srgbClr val="FF0000"/>
            </a:solidFill>
            <a:miter lim="800000"/>
            <a:headEnd/>
            <a:tailEnd/>
          </a:ln>
        </p:spPr>
        <p:txBody>
          <a:bodyPr rot="10800000" wrap="none" anchor="ctr"/>
          <a:lstStyle/>
          <a:p>
            <a:endParaRPr lang="en-IE"/>
          </a:p>
        </p:txBody>
      </p:sp>
      <p:sp>
        <p:nvSpPr>
          <p:cNvPr id="14343" name="Text Box 6"/>
          <p:cNvSpPr txBox="1">
            <a:spLocks noChangeArrowheads="1"/>
          </p:cNvSpPr>
          <p:nvPr/>
        </p:nvSpPr>
        <p:spPr bwMode="auto">
          <a:xfrm>
            <a:off x="0" y="6019800"/>
            <a:ext cx="1447800" cy="276225"/>
          </a:xfrm>
          <a:prstGeom prst="rect">
            <a:avLst/>
          </a:prstGeom>
          <a:noFill/>
          <a:ln w="9525">
            <a:noFill/>
            <a:round/>
            <a:headEnd/>
            <a:tailEnd/>
          </a:ln>
        </p:spPr>
        <p:txBody>
          <a:bodyPr lIns="90000" tIns="46800" rIns="90000" bIns="46800">
            <a:spAutoFit/>
          </a:bodyPr>
          <a:lstStyle/>
          <a:p>
            <a:pPr eaLnBrk="1" hangingPunct="1">
              <a:spcBef>
                <a:spcPts val="750"/>
              </a:spcBef>
              <a:buClr>
                <a:srgbClr val="FFFFFF"/>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Times New Roman" pitchFamily="18" charset="0"/>
              </a:rPr>
              <a:t>Page Ref – FUG - 6</a:t>
            </a:r>
          </a:p>
        </p:txBody>
      </p:sp>
      <p:sp>
        <p:nvSpPr>
          <p:cNvPr id="8" name="Line 7"/>
          <p:cNvSpPr>
            <a:spLocks noChangeShapeType="1"/>
          </p:cNvSpPr>
          <p:nvPr/>
        </p:nvSpPr>
        <p:spPr bwMode="auto">
          <a:xfrm flipV="1">
            <a:off x="3602736" y="3144188"/>
            <a:ext cx="1541906" cy="441973"/>
          </a:xfrm>
          <a:prstGeom prst="line">
            <a:avLst/>
          </a:prstGeom>
          <a:noFill/>
          <a:ln w="38160">
            <a:solidFill>
              <a:srgbClr val="FF0000"/>
            </a:solidFill>
            <a:miter lim="800000"/>
            <a:headEnd/>
            <a:tailEnd type="triangle" w="med" len="med"/>
          </a:ln>
        </p:spPr>
        <p:txBody>
          <a:bodyPr/>
          <a:lstStyle/>
          <a:p>
            <a:endParaRPr lang="en-I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92164">
                                            <p:txEl>
                                              <p:pRg st="0" end="0"/>
                                            </p:txEl>
                                          </p:spTgt>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92165"/>
                                        </p:tgtEl>
                                        <p:attrNameLst>
                                          <p:attrName>style.visibility</p:attrName>
                                        </p:attrNameLst>
                                      </p:cBhvr>
                                      <p:to>
                                        <p:strVal val="visible"/>
                                      </p:to>
                                    </p:set>
                                  </p:childTnLst>
                                </p:cTn>
                              </p:par>
                            </p:childTnLst>
                          </p:cTn>
                        </p:par>
                        <p:par>
                          <p:cTn id="9" fill="hold">
                            <p:stCondLst>
                              <p:cond delay="0"/>
                            </p:stCondLst>
                            <p:childTnLst>
                              <p:par>
                                <p:cTn id="10" presetID="35" presetClass="emph" repeatCount="3000" fill="hold" grpId="1" nodeType="afterEffect">
                                  <p:stCondLst>
                                    <p:cond delay="0"/>
                                  </p:stCondLst>
                                  <p:childTnLst>
                                    <p:anim calcmode="discrete" valueType="num">
                                      <p:cBhvr additive="repl">
                                        <p:cTn id="11" dur="1000" fill="hold"/>
                                        <p:tgtEl>
                                          <p:spTgt spid="92165"/>
                                        </p:tgtEl>
                                        <p:attrNameLst>
                                          <p:attrName>style.visibility</p:attrName>
                                        </p:attrNameLst>
                                      </p:cBhvr>
                                      <p:tavLst>
                                        <p:tav tm="50000">
                                          <p:val>
                                            <p:strVal val="hidden"/>
                                          </p:val>
                                        </p:tav>
                                        <p:tav tm="50000">
                                          <p:val>
                                            <p:strVal val="visible"/>
                                          </p:val>
                                        </p:tav>
                                      </p:tavLst>
                                    </p:anim>
                                  </p:childTnLst>
                                </p:cTn>
                              </p:par>
                              <p:par>
                                <p:cTn id="12" presetID="1" presetClass="entr" fill="hold" grpId="0" nodeType="withEffect">
                                  <p:stCondLst>
                                    <p:cond delay="0"/>
                                  </p:stCondLst>
                                  <p:childTnLst>
                                    <p:set>
                                      <p:cBhvr additive="repl">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nimBg="1"/>
      <p:bldP spid="92165" grpId="1"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744" y="2053389"/>
            <a:ext cx="7191144" cy="1673352"/>
          </a:xfrm>
        </p:spPr>
        <p:txBody>
          <a:bodyPr>
            <a:noAutofit/>
          </a:bodyPr>
          <a:lstStyle/>
          <a:p>
            <a:r>
              <a:rPr lang="en-IE" sz="4400" dirty="0" smtClean="0">
                <a:latin typeface="+mn-lt"/>
              </a:rPr>
              <a:t/>
            </a:r>
            <a:br>
              <a:rPr lang="en-IE" sz="4400" dirty="0" smtClean="0">
                <a:latin typeface="+mn-lt"/>
              </a:rPr>
            </a:br>
            <a:r>
              <a:rPr lang="en-IE" sz="4400" dirty="0" smtClean="0">
                <a:solidFill>
                  <a:schemeClr val="accent1"/>
                </a:solidFill>
                <a:latin typeface="+mn-lt"/>
              </a:rPr>
              <a:t>Short Cuts &amp; Quick Buttons</a:t>
            </a:r>
            <a:r>
              <a:rPr lang="en-IE" sz="4400" dirty="0" smtClean="0">
                <a:solidFill>
                  <a:schemeClr val="accent1"/>
                </a:solidFill>
              </a:rPr>
              <a:t> Status Messaging </a:t>
            </a:r>
            <a:endParaRPr lang="en-IE" sz="44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52665" cy="898358"/>
          </a:xfrm>
        </p:spPr>
        <p:txBody>
          <a:bodyPr>
            <a:normAutofit fontScale="90000"/>
          </a:bodyPr>
          <a:lstStyle/>
          <a:p>
            <a:pPr algn="l"/>
            <a:r>
              <a:rPr lang="en-IE" sz="3600" dirty="0" smtClean="0">
                <a:solidFill>
                  <a:schemeClr val="tx2"/>
                </a:solidFill>
                <a:latin typeface="+mn-lt"/>
              </a:rPr>
              <a:t>Dash Mount – Press &amp; Hold Options</a:t>
            </a:r>
            <a:endParaRPr lang="en-IE" sz="3600" dirty="0">
              <a:solidFill>
                <a:schemeClr val="tx2"/>
              </a:solidFill>
              <a:latin typeface="+mn-lt"/>
            </a:endParaRPr>
          </a:p>
        </p:txBody>
      </p:sp>
      <p:graphicFrame>
        <p:nvGraphicFramePr>
          <p:cNvPr id="4" name="Content Placeholder 3"/>
          <p:cNvGraphicFramePr>
            <a:graphicFrameLocks noGrp="1"/>
          </p:cNvGraphicFramePr>
          <p:nvPr>
            <p:ph idx="1"/>
          </p:nvPr>
        </p:nvGraphicFramePr>
        <p:xfrm>
          <a:off x="-1" y="640080"/>
          <a:ext cx="9144000" cy="6217920"/>
        </p:xfrm>
        <a:graphic>
          <a:graphicData uri="http://schemas.openxmlformats.org/drawingml/2006/table">
            <a:tbl>
              <a:tblPr firstRow="1" bandRow="1">
                <a:tableStyleId>{5C22544A-7EE6-4342-B048-85BDC9FD1C3A}</a:tableStyleId>
              </a:tblPr>
              <a:tblGrid>
                <a:gridCol w="3048000"/>
                <a:gridCol w="3048000"/>
                <a:gridCol w="3048000"/>
              </a:tblGrid>
              <a:tr h="365760">
                <a:tc>
                  <a:txBody>
                    <a:bodyPr/>
                    <a:lstStyle/>
                    <a:p>
                      <a:pPr algn="ctr" fontAlgn="b"/>
                      <a:endParaRPr lang="en-IE" sz="1800" b="1" i="0" u="none" strike="noStrike" dirty="0">
                        <a:solidFill>
                          <a:schemeClr val="tx2"/>
                        </a:solidFill>
                        <a:latin typeface="Calibri"/>
                      </a:endParaRPr>
                    </a:p>
                  </a:txBody>
                  <a:tcPr marL="9525" marR="9525" marT="9525" marB="0" anchor="b"/>
                </a:tc>
                <a:tc>
                  <a:txBody>
                    <a:bodyPr/>
                    <a:lstStyle/>
                    <a:p>
                      <a:pPr algn="ctr" fontAlgn="ctr"/>
                      <a:r>
                        <a:rPr lang="en-IE" sz="1800" b="1" i="0" u="none" strike="noStrike" dirty="0">
                          <a:solidFill>
                            <a:schemeClr val="tx2"/>
                          </a:solidFill>
                          <a:latin typeface="Calibri"/>
                        </a:rPr>
                        <a:t>National Status</a:t>
                      </a:r>
                    </a:p>
                  </a:txBody>
                  <a:tcPr marL="9525" marR="9525" marT="9525" marB="0" anchor="ctr"/>
                </a:tc>
                <a:tc>
                  <a:txBody>
                    <a:bodyPr/>
                    <a:lstStyle/>
                    <a:p>
                      <a:pPr algn="ctr" fontAlgn="ctr"/>
                      <a:r>
                        <a:rPr lang="en-IE" sz="1800" b="1" i="0" u="none" strike="noStrike">
                          <a:solidFill>
                            <a:schemeClr val="tx2"/>
                          </a:solidFill>
                          <a:latin typeface="Calibri"/>
                        </a:rPr>
                        <a:t>Description</a:t>
                      </a:r>
                    </a:p>
                  </a:txBody>
                  <a:tcPr marL="9525" marR="9525" marT="9525" marB="0" anchor="ctr"/>
                </a:tc>
              </a:tr>
              <a:tr h="365760">
                <a:tc>
                  <a:txBody>
                    <a:bodyPr/>
                    <a:lstStyle/>
                    <a:p>
                      <a:pPr algn="ctr" fontAlgn="b"/>
                      <a:r>
                        <a:rPr lang="en-IE" sz="1800" b="1" i="0" u="none" strike="noStrike" dirty="0" smtClean="0">
                          <a:solidFill>
                            <a:schemeClr val="tx2"/>
                          </a:solidFill>
                          <a:latin typeface="Calibri"/>
                        </a:rPr>
                        <a:t>Yellow 1</a:t>
                      </a:r>
                      <a:endParaRPr lang="en-IE" sz="1800" b="1" i="0" u="none" strike="noStrike" dirty="0">
                        <a:solidFill>
                          <a:schemeClr val="tx2"/>
                        </a:solidFill>
                        <a:latin typeface="Calibri"/>
                      </a:endParaRPr>
                    </a:p>
                  </a:txBody>
                  <a:tcPr marL="9525" marR="9525" marT="9525" marB="0" anchor="b"/>
                </a:tc>
                <a:tc>
                  <a:txBody>
                    <a:bodyPr/>
                    <a:lstStyle/>
                    <a:p>
                      <a:pPr algn="ctr" fontAlgn="ctr"/>
                      <a:r>
                        <a:rPr lang="en-IE" sz="1800" b="1" i="0" u="none" strike="noStrike" dirty="0">
                          <a:solidFill>
                            <a:schemeClr val="tx2"/>
                          </a:solidFill>
                          <a:latin typeface="Calibri"/>
                        </a:rPr>
                        <a:t>RTS</a:t>
                      </a:r>
                    </a:p>
                  </a:txBody>
                  <a:tcPr marL="9525" marR="9525" marT="9525" marB="0" anchor="ctr"/>
                </a:tc>
                <a:tc>
                  <a:txBody>
                    <a:bodyPr/>
                    <a:lstStyle/>
                    <a:p>
                      <a:pPr algn="ctr" fontAlgn="ctr"/>
                      <a:r>
                        <a:rPr lang="en-IE" sz="1800" b="1" i="0" u="none" strike="noStrike">
                          <a:solidFill>
                            <a:schemeClr val="tx2"/>
                          </a:solidFill>
                          <a:latin typeface="Calibri"/>
                        </a:rPr>
                        <a:t>Request To Speak</a:t>
                      </a:r>
                    </a:p>
                  </a:txBody>
                  <a:tcPr marL="9525" marR="9525" marT="9525" marB="0" anchor="ctr"/>
                </a:tc>
              </a:tr>
              <a:tr h="365760">
                <a:tc>
                  <a:txBody>
                    <a:bodyPr/>
                    <a:lstStyle/>
                    <a:p>
                      <a:pPr algn="ctr" fontAlgn="b"/>
                      <a:r>
                        <a:rPr lang="en-IE" sz="1800" b="1" i="0" u="none" strike="noStrike" dirty="0" smtClean="0">
                          <a:solidFill>
                            <a:schemeClr val="tx2"/>
                          </a:solidFill>
                          <a:latin typeface="Calibri"/>
                        </a:rPr>
                        <a:t>Yellow</a:t>
                      </a:r>
                      <a:r>
                        <a:rPr lang="en-IE" sz="1800" b="1" i="0" u="none" strike="noStrike" baseline="0" dirty="0" smtClean="0">
                          <a:solidFill>
                            <a:schemeClr val="tx2"/>
                          </a:solidFill>
                          <a:latin typeface="Calibri"/>
                        </a:rPr>
                        <a:t> 3</a:t>
                      </a:r>
                      <a:endParaRPr lang="en-IE" sz="1800" b="1" i="0" u="none" strike="noStrike" dirty="0">
                        <a:solidFill>
                          <a:schemeClr val="tx2"/>
                        </a:solidFill>
                        <a:latin typeface="Calibri"/>
                      </a:endParaRPr>
                    </a:p>
                  </a:txBody>
                  <a:tcPr marL="9525" marR="9525" marT="9525" marB="0" anchor="b"/>
                </a:tc>
                <a:tc>
                  <a:txBody>
                    <a:bodyPr/>
                    <a:lstStyle/>
                    <a:p>
                      <a:pPr algn="ctr" fontAlgn="ctr"/>
                      <a:r>
                        <a:rPr lang="en-IE" sz="1800" b="1" i="0" u="none" strike="noStrike" dirty="0">
                          <a:solidFill>
                            <a:schemeClr val="tx2"/>
                          </a:solidFill>
                          <a:latin typeface="Calibri"/>
                        </a:rPr>
                        <a:t>PRTS</a:t>
                      </a:r>
                    </a:p>
                  </a:txBody>
                  <a:tcPr marL="9525" marR="9525" marT="9525" marB="0" anchor="ctr"/>
                </a:tc>
                <a:tc>
                  <a:txBody>
                    <a:bodyPr/>
                    <a:lstStyle/>
                    <a:p>
                      <a:pPr algn="ctr" fontAlgn="ctr"/>
                      <a:r>
                        <a:rPr lang="en-IE" sz="1800" b="1" i="0" u="none" strike="noStrike">
                          <a:solidFill>
                            <a:schemeClr val="tx2"/>
                          </a:solidFill>
                          <a:latin typeface="Calibri"/>
                        </a:rPr>
                        <a:t>Priority Request to Speak</a:t>
                      </a:r>
                    </a:p>
                  </a:txBody>
                  <a:tcPr marL="9525" marR="9525" marT="9525" marB="0" anchor="ctr"/>
                </a:tc>
              </a:tr>
              <a:tr h="365760">
                <a:tc>
                  <a:txBody>
                    <a:bodyPr/>
                    <a:lstStyle/>
                    <a:p>
                      <a:pPr algn="ctr" fontAlgn="b"/>
                      <a:r>
                        <a:rPr lang="en-IE" sz="1800" b="1" i="0" u="none" strike="noStrike">
                          <a:solidFill>
                            <a:schemeClr val="tx2"/>
                          </a:solidFill>
                          <a:latin typeface="Calibri"/>
                        </a:rPr>
                        <a:t>1</a:t>
                      </a:r>
                    </a:p>
                  </a:txBody>
                  <a:tcPr marL="9525" marR="9525" marT="9525" marB="0" anchor="b"/>
                </a:tc>
                <a:tc>
                  <a:txBody>
                    <a:bodyPr/>
                    <a:lstStyle/>
                    <a:p>
                      <a:pPr algn="ctr" fontAlgn="ctr"/>
                      <a:r>
                        <a:rPr lang="en-IE" sz="1800" b="1" i="0" u="none" strike="noStrike" dirty="0">
                          <a:solidFill>
                            <a:schemeClr val="tx2"/>
                          </a:solidFill>
                          <a:latin typeface="Calibri"/>
                        </a:rPr>
                        <a:t>MTI</a:t>
                      </a:r>
                    </a:p>
                  </a:txBody>
                  <a:tcPr marL="9525" marR="9525" marT="9525" marB="0" anchor="ctr"/>
                </a:tc>
                <a:tc>
                  <a:txBody>
                    <a:bodyPr/>
                    <a:lstStyle/>
                    <a:p>
                      <a:pPr algn="ctr" fontAlgn="ctr"/>
                      <a:r>
                        <a:rPr lang="en-IE" sz="1800" b="1" i="0" u="none" strike="noStrike">
                          <a:solidFill>
                            <a:schemeClr val="tx2"/>
                          </a:solidFill>
                          <a:latin typeface="Calibri"/>
                        </a:rPr>
                        <a:t>Mobile to Incident</a:t>
                      </a:r>
                    </a:p>
                  </a:txBody>
                  <a:tcPr marL="9525" marR="9525" marT="9525" marB="0" anchor="ctr"/>
                </a:tc>
              </a:tr>
              <a:tr h="365760">
                <a:tc>
                  <a:txBody>
                    <a:bodyPr/>
                    <a:lstStyle/>
                    <a:p>
                      <a:pPr algn="ctr" fontAlgn="b"/>
                      <a:r>
                        <a:rPr lang="en-IE" sz="1800" b="1" i="0" u="none" strike="noStrike">
                          <a:solidFill>
                            <a:schemeClr val="tx2"/>
                          </a:solidFill>
                          <a:latin typeface="Calibri"/>
                        </a:rPr>
                        <a:t>2</a:t>
                      </a:r>
                    </a:p>
                  </a:txBody>
                  <a:tcPr marL="9525" marR="9525" marT="9525" marB="0" anchor="b"/>
                </a:tc>
                <a:tc>
                  <a:txBody>
                    <a:bodyPr/>
                    <a:lstStyle/>
                    <a:p>
                      <a:pPr algn="ctr" fontAlgn="ctr"/>
                      <a:r>
                        <a:rPr lang="en-IE" sz="1800" b="1" i="0" u="none" strike="noStrike" dirty="0">
                          <a:solidFill>
                            <a:schemeClr val="tx2"/>
                          </a:solidFill>
                          <a:latin typeface="Calibri"/>
                        </a:rPr>
                        <a:t>IA</a:t>
                      </a:r>
                    </a:p>
                  </a:txBody>
                  <a:tcPr marL="9525" marR="9525" marT="9525" marB="0" anchor="ctr"/>
                </a:tc>
                <a:tc>
                  <a:txBody>
                    <a:bodyPr/>
                    <a:lstStyle/>
                    <a:p>
                      <a:pPr algn="ctr" fontAlgn="ctr"/>
                      <a:r>
                        <a:rPr lang="en-IE" sz="1800" b="1" i="0" u="none" strike="noStrike">
                          <a:solidFill>
                            <a:schemeClr val="tx2"/>
                          </a:solidFill>
                          <a:latin typeface="Calibri"/>
                        </a:rPr>
                        <a:t>In Attendance</a:t>
                      </a:r>
                    </a:p>
                  </a:txBody>
                  <a:tcPr marL="9525" marR="9525" marT="9525" marB="0" anchor="ctr"/>
                </a:tc>
              </a:tr>
              <a:tr h="365760">
                <a:tc>
                  <a:txBody>
                    <a:bodyPr/>
                    <a:lstStyle/>
                    <a:p>
                      <a:pPr algn="ctr" fontAlgn="b"/>
                      <a:r>
                        <a:rPr lang="en-IE" sz="1800" b="1" i="0" u="none" strike="noStrike">
                          <a:solidFill>
                            <a:schemeClr val="tx2"/>
                          </a:solidFill>
                          <a:latin typeface="Calibri"/>
                        </a:rPr>
                        <a:t>3</a:t>
                      </a:r>
                    </a:p>
                  </a:txBody>
                  <a:tcPr marL="9525" marR="9525" marT="9525" marB="0" anchor="b"/>
                </a:tc>
                <a:tc>
                  <a:txBody>
                    <a:bodyPr/>
                    <a:lstStyle/>
                    <a:p>
                      <a:pPr algn="ctr" fontAlgn="ctr"/>
                      <a:r>
                        <a:rPr lang="en-IE" sz="1800" b="1" i="0" u="none" strike="noStrike" dirty="0">
                          <a:solidFill>
                            <a:schemeClr val="tx2"/>
                          </a:solidFill>
                          <a:latin typeface="Calibri"/>
                        </a:rPr>
                        <a:t>AAI</a:t>
                      </a:r>
                    </a:p>
                  </a:txBody>
                  <a:tcPr marL="9525" marR="9525" marT="9525" marB="0" anchor="ctr"/>
                </a:tc>
                <a:tc>
                  <a:txBody>
                    <a:bodyPr/>
                    <a:lstStyle/>
                    <a:p>
                      <a:pPr algn="ctr" fontAlgn="ctr"/>
                      <a:r>
                        <a:rPr lang="en-IE" sz="1800" b="1" i="0" u="none" strike="noStrike">
                          <a:solidFill>
                            <a:schemeClr val="tx2"/>
                          </a:solidFill>
                          <a:latin typeface="Calibri"/>
                        </a:rPr>
                        <a:t>Available at Incident</a:t>
                      </a:r>
                    </a:p>
                  </a:txBody>
                  <a:tcPr marL="9525" marR="9525" marT="9525" marB="0" anchor="ctr"/>
                </a:tc>
              </a:tr>
              <a:tr h="365760">
                <a:tc>
                  <a:txBody>
                    <a:bodyPr/>
                    <a:lstStyle/>
                    <a:p>
                      <a:pPr algn="ctr" fontAlgn="b"/>
                      <a:r>
                        <a:rPr lang="en-IE" sz="1800" b="1" i="0" u="none" strike="noStrike">
                          <a:solidFill>
                            <a:schemeClr val="tx2"/>
                          </a:solidFill>
                          <a:latin typeface="Calibri"/>
                        </a:rPr>
                        <a:t>4</a:t>
                      </a:r>
                    </a:p>
                  </a:txBody>
                  <a:tcPr marL="9525" marR="9525" marT="9525" marB="0" anchor="b"/>
                </a:tc>
                <a:tc>
                  <a:txBody>
                    <a:bodyPr/>
                    <a:lstStyle/>
                    <a:p>
                      <a:pPr algn="ctr" fontAlgn="ctr"/>
                      <a:r>
                        <a:rPr lang="en-IE" sz="1800" b="1" i="0" u="none" strike="noStrike" dirty="0">
                          <a:solidFill>
                            <a:schemeClr val="tx2"/>
                          </a:solidFill>
                          <a:latin typeface="Calibri"/>
                        </a:rPr>
                        <a:t>MAV</a:t>
                      </a:r>
                    </a:p>
                  </a:txBody>
                  <a:tcPr marL="9525" marR="9525" marT="9525" marB="0" anchor="ctr"/>
                </a:tc>
                <a:tc>
                  <a:txBody>
                    <a:bodyPr/>
                    <a:lstStyle/>
                    <a:p>
                      <a:pPr algn="ctr" fontAlgn="ctr"/>
                      <a:r>
                        <a:rPr lang="en-IE" sz="1800" b="1" i="0" u="none" strike="noStrike">
                          <a:solidFill>
                            <a:schemeClr val="tx2"/>
                          </a:solidFill>
                          <a:latin typeface="Calibri"/>
                        </a:rPr>
                        <a:t>Mobile and Available</a:t>
                      </a:r>
                    </a:p>
                  </a:txBody>
                  <a:tcPr marL="9525" marR="9525" marT="9525" marB="0" anchor="ctr"/>
                </a:tc>
              </a:tr>
              <a:tr h="365760">
                <a:tc>
                  <a:txBody>
                    <a:bodyPr/>
                    <a:lstStyle/>
                    <a:p>
                      <a:pPr algn="ctr" fontAlgn="b"/>
                      <a:r>
                        <a:rPr lang="en-IE" sz="1800" b="1" i="0" u="none" strike="noStrike">
                          <a:solidFill>
                            <a:schemeClr val="tx2"/>
                          </a:solidFill>
                          <a:latin typeface="Calibri"/>
                        </a:rPr>
                        <a:t>5</a:t>
                      </a:r>
                    </a:p>
                  </a:txBody>
                  <a:tcPr marL="9525" marR="9525" marT="9525" marB="0" anchor="b"/>
                </a:tc>
                <a:tc>
                  <a:txBody>
                    <a:bodyPr/>
                    <a:lstStyle/>
                    <a:p>
                      <a:pPr algn="ctr" fontAlgn="ctr"/>
                      <a:r>
                        <a:rPr lang="en-IE" sz="1800" b="1" i="0" u="none" strike="noStrike">
                          <a:solidFill>
                            <a:schemeClr val="tx2"/>
                          </a:solidFill>
                          <a:latin typeface="Calibri"/>
                        </a:rPr>
                        <a:t>AHS</a:t>
                      </a:r>
                    </a:p>
                  </a:txBody>
                  <a:tcPr marL="9525" marR="9525" marT="9525" marB="0" anchor="ctr"/>
                </a:tc>
                <a:tc>
                  <a:txBody>
                    <a:bodyPr/>
                    <a:lstStyle/>
                    <a:p>
                      <a:pPr algn="ctr" fontAlgn="ctr"/>
                      <a:r>
                        <a:rPr lang="en-IE" sz="1800" b="1" i="0" u="none" strike="noStrike" dirty="0">
                          <a:solidFill>
                            <a:schemeClr val="tx2"/>
                          </a:solidFill>
                          <a:latin typeface="Calibri"/>
                        </a:rPr>
                        <a:t>At Home Station</a:t>
                      </a:r>
                    </a:p>
                  </a:txBody>
                  <a:tcPr marL="9525" marR="9525" marT="9525" marB="0" anchor="ctr"/>
                </a:tc>
              </a:tr>
              <a:tr h="365760">
                <a:tc>
                  <a:txBody>
                    <a:bodyPr/>
                    <a:lstStyle/>
                    <a:p>
                      <a:pPr algn="ctr" fontAlgn="b"/>
                      <a:r>
                        <a:rPr lang="en-IE" sz="1800" b="1" i="0" u="none" strike="noStrike">
                          <a:solidFill>
                            <a:schemeClr val="tx2"/>
                          </a:solidFill>
                          <a:latin typeface="Calibri"/>
                        </a:rPr>
                        <a:t>6</a:t>
                      </a:r>
                    </a:p>
                  </a:txBody>
                  <a:tcPr marL="9525" marR="9525" marT="9525" marB="0" anchor="b"/>
                </a:tc>
                <a:tc>
                  <a:txBody>
                    <a:bodyPr/>
                    <a:lstStyle/>
                    <a:p>
                      <a:pPr algn="ctr" fontAlgn="ctr"/>
                      <a:r>
                        <a:rPr lang="en-IE" sz="1800" b="1" i="0" u="none" strike="noStrike">
                          <a:solidFill>
                            <a:schemeClr val="tx2"/>
                          </a:solidFill>
                          <a:latin typeface="Calibri"/>
                        </a:rPr>
                        <a:t>DOM</a:t>
                      </a:r>
                    </a:p>
                  </a:txBody>
                  <a:tcPr marL="9525" marR="9525" marT="9525" marB="0" anchor="ctr"/>
                </a:tc>
                <a:tc>
                  <a:txBody>
                    <a:bodyPr/>
                    <a:lstStyle/>
                    <a:p>
                      <a:pPr algn="ctr" fontAlgn="ctr"/>
                      <a:r>
                        <a:rPr lang="en-IE" sz="1800" b="1" i="0" u="none" strike="noStrike" dirty="0">
                          <a:solidFill>
                            <a:schemeClr val="tx2"/>
                          </a:solidFill>
                          <a:latin typeface="Calibri"/>
                        </a:rPr>
                        <a:t>Defensive Operational Mode</a:t>
                      </a:r>
                    </a:p>
                  </a:txBody>
                  <a:tcPr marL="9525" marR="9525" marT="9525" marB="0" anchor="ctr"/>
                </a:tc>
              </a:tr>
              <a:tr h="365760">
                <a:tc>
                  <a:txBody>
                    <a:bodyPr/>
                    <a:lstStyle/>
                    <a:p>
                      <a:pPr algn="ctr" fontAlgn="b"/>
                      <a:r>
                        <a:rPr lang="en-IE" sz="1800" b="1" i="0" u="none" strike="noStrike">
                          <a:solidFill>
                            <a:schemeClr val="tx2"/>
                          </a:solidFill>
                          <a:latin typeface="Calibri"/>
                        </a:rPr>
                        <a:t>7</a:t>
                      </a:r>
                    </a:p>
                  </a:txBody>
                  <a:tcPr marL="9525" marR="9525" marT="9525" marB="0" anchor="b"/>
                </a:tc>
                <a:tc>
                  <a:txBody>
                    <a:bodyPr/>
                    <a:lstStyle/>
                    <a:p>
                      <a:pPr algn="ctr" fontAlgn="ctr"/>
                      <a:r>
                        <a:rPr lang="en-IE" sz="1800" b="1" i="0" u="none" strike="noStrike">
                          <a:solidFill>
                            <a:schemeClr val="tx2"/>
                          </a:solidFill>
                          <a:latin typeface="Calibri"/>
                        </a:rPr>
                        <a:t>OOM</a:t>
                      </a:r>
                    </a:p>
                  </a:txBody>
                  <a:tcPr marL="9525" marR="9525" marT="9525" marB="0" anchor="ctr"/>
                </a:tc>
                <a:tc>
                  <a:txBody>
                    <a:bodyPr/>
                    <a:lstStyle/>
                    <a:p>
                      <a:pPr algn="ctr" fontAlgn="ctr"/>
                      <a:r>
                        <a:rPr lang="en-IE" sz="1800" b="1" i="0" u="none" strike="noStrike" dirty="0">
                          <a:solidFill>
                            <a:schemeClr val="tx2"/>
                          </a:solidFill>
                          <a:latin typeface="Calibri"/>
                        </a:rPr>
                        <a:t>Offensive Operational Mode</a:t>
                      </a:r>
                    </a:p>
                  </a:txBody>
                  <a:tcPr marL="9525" marR="9525" marT="9525" marB="0" anchor="ctr"/>
                </a:tc>
              </a:tr>
              <a:tr h="365760">
                <a:tc>
                  <a:txBody>
                    <a:bodyPr/>
                    <a:lstStyle/>
                    <a:p>
                      <a:pPr algn="ctr" fontAlgn="b"/>
                      <a:r>
                        <a:rPr lang="en-IE" sz="1800" b="1" i="0" u="none" strike="noStrike">
                          <a:solidFill>
                            <a:schemeClr val="tx2"/>
                          </a:solidFill>
                          <a:latin typeface="Calibri"/>
                        </a:rPr>
                        <a:t>8</a:t>
                      </a:r>
                    </a:p>
                  </a:txBody>
                  <a:tcPr marL="9525" marR="9525" marT="9525" marB="0" anchor="b"/>
                </a:tc>
                <a:tc>
                  <a:txBody>
                    <a:bodyPr/>
                    <a:lstStyle/>
                    <a:p>
                      <a:pPr algn="ctr" fontAlgn="ctr"/>
                      <a:r>
                        <a:rPr lang="en-IE" sz="1800" b="1" i="0" u="none" strike="noStrike">
                          <a:solidFill>
                            <a:schemeClr val="tx2"/>
                          </a:solidFill>
                          <a:latin typeface="Calibri"/>
                        </a:rPr>
                        <a:t>TOM </a:t>
                      </a:r>
                    </a:p>
                  </a:txBody>
                  <a:tcPr marL="9525" marR="9525" marT="9525" marB="0" anchor="ctr"/>
                </a:tc>
                <a:tc>
                  <a:txBody>
                    <a:bodyPr/>
                    <a:lstStyle/>
                    <a:p>
                      <a:pPr algn="ctr" fontAlgn="ctr"/>
                      <a:r>
                        <a:rPr lang="en-IE" sz="1800" b="1" i="0" u="none" strike="noStrike" dirty="0">
                          <a:solidFill>
                            <a:schemeClr val="tx2"/>
                          </a:solidFill>
                          <a:latin typeface="Calibri"/>
                        </a:rPr>
                        <a:t>Transitional Operational Mode</a:t>
                      </a:r>
                    </a:p>
                  </a:txBody>
                  <a:tcPr marL="9525" marR="9525" marT="9525" marB="0" anchor="ctr"/>
                </a:tc>
              </a:tr>
              <a:tr h="365760">
                <a:tc>
                  <a:txBody>
                    <a:bodyPr/>
                    <a:lstStyle/>
                    <a:p>
                      <a:pPr algn="ctr" fontAlgn="b"/>
                      <a:r>
                        <a:rPr lang="en-IE" sz="1800" b="1" i="0" u="none" strike="noStrike">
                          <a:solidFill>
                            <a:schemeClr val="tx2"/>
                          </a:solidFill>
                          <a:latin typeface="Calibri"/>
                        </a:rPr>
                        <a:t>9</a:t>
                      </a:r>
                    </a:p>
                  </a:txBody>
                  <a:tcPr marL="9525" marR="9525" marT="9525" marB="0" anchor="b"/>
                </a:tc>
                <a:tc>
                  <a:txBody>
                    <a:bodyPr/>
                    <a:lstStyle/>
                    <a:p>
                      <a:pPr algn="ctr" fontAlgn="ctr"/>
                      <a:r>
                        <a:rPr lang="en-IE" sz="1800" b="1" i="0" u="none" strike="noStrike">
                          <a:solidFill>
                            <a:schemeClr val="tx2"/>
                          </a:solidFill>
                          <a:latin typeface="Calibri"/>
                        </a:rPr>
                        <a:t>MNA</a:t>
                      </a:r>
                    </a:p>
                  </a:txBody>
                  <a:tcPr marL="9525" marR="9525" marT="9525" marB="0" anchor="ctr"/>
                </a:tc>
                <a:tc>
                  <a:txBody>
                    <a:bodyPr/>
                    <a:lstStyle/>
                    <a:p>
                      <a:pPr algn="ctr" fontAlgn="ctr"/>
                      <a:r>
                        <a:rPr lang="en-IE" sz="1800" b="1" i="0" u="none" strike="noStrike" dirty="0">
                          <a:solidFill>
                            <a:schemeClr val="tx2"/>
                          </a:solidFill>
                          <a:latin typeface="Calibri"/>
                        </a:rPr>
                        <a:t>Mobile Not Available</a:t>
                      </a:r>
                    </a:p>
                  </a:txBody>
                  <a:tcPr marL="9525" marR="9525" marT="9525" marB="0" anchor="ctr"/>
                </a:tc>
              </a:tr>
              <a:tr h="365760">
                <a:tc>
                  <a:txBody>
                    <a:bodyPr/>
                    <a:lstStyle/>
                    <a:p>
                      <a:pPr algn="ctr" fontAlgn="b"/>
                      <a:r>
                        <a:rPr lang="en-IE" sz="1800" b="1" i="0" u="none" strike="noStrike">
                          <a:solidFill>
                            <a:schemeClr val="tx2"/>
                          </a:solidFill>
                          <a:latin typeface="Calibri"/>
                        </a:rPr>
                        <a:t>0</a:t>
                      </a:r>
                    </a:p>
                  </a:txBody>
                  <a:tcPr marL="9525" marR="9525" marT="9525" marB="0" anchor="b"/>
                </a:tc>
                <a:tc>
                  <a:txBody>
                    <a:bodyPr/>
                    <a:lstStyle/>
                    <a:p>
                      <a:pPr algn="ctr" fontAlgn="ctr"/>
                      <a:r>
                        <a:rPr lang="en-IE" sz="1800" b="1" i="0" u="none" strike="noStrike">
                          <a:solidFill>
                            <a:schemeClr val="tx2"/>
                          </a:solidFill>
                          <a:latin typeface="Calibri"/>
                        </a:rPr>
                        <a:t>MLA</a:t>
                      </a:r>
                    </a:p>
                  </a:txBody>
                  <a:tcPr marL="9525" marR="9525" marT="9525" marB="0" anchor="ctr"/>
                </a:tc>
                <a:tc>
                  <a:txBody>
                    <a:bodyPr/>
                    <a:lstStyle/>
                    <a:p>
                      <a:pPr algn="ctr" fontAlgn="ctr"/>
                      <a:r>
                        <a:rPr lang="en-IE" sz="1800" b="1" i="0" u="none" strike="noStrike" dirty="0">
                          <a:solidFill>
                            <a:schemeClr val="tx2"/>
                          </a:solidFill>
                          <a:latin typeface="Calibri"/>
                        </a:rPr>
                        <a:t>Mobile with Limited Availability</a:t>
                      </a:r>
                    </a:p>
                  </a:txBody>
                  <a:tcPr marL="9525" marR="9525" marT="9525" marB="0" anchor="ctr"/>
                </a:tc>
              </a:tr>
              <a:tr h="365760">
                <a:tc>
                  <a:txBody>
                    <a:bodyPr/>
                    <a:lstStyle/>
                    <a:p>
                      <a:pPr algn="ctr" fontAlgn="b"/>
                      <a:r>
                        <a:rPr lang="en-IE" sz="1800" b="1" i="0" u="none" strike="noStrike">
                          <a:solidFill>
                            <a:schemeClr val="tx2"/>
                          </a:solidFill>
                          <a:latin typeface="Calibri"/>
                        </a:rPr>
                        <a:t>*</a:t>
                      </a:r>
                    </a:p>
                  </a:txBody>
                  <a:tcPr marL="9525" marR="9525" marT="9525" marB="0" anchor="b"/>
                </a:tc>
                <a:tc>
                  <a:txBody>
                    <a:bodyPr/>
                    <a:lstStyle/>
                    <a:p>
                      <a:pPr algn="ctr" fontAlgn="ctr"/>
                      <a:r>
                        <a:rPr lang="en-IE" sz="1800" b="1" i="0" u="none" strike="noStrike">
                          <a:solidFill>
                            <a:schemeClr val="tx2"/>
                          </a:solidFill>
                          <a:latin typeface="Calibri"/>
                        </a:rPr>
                        <a:t>MOS</a:t>
                      </a:r>
                    </a:p>
                  </a:txBody>
                  <a:tcPr marL="9525" marR="9525" marT="9525" marB="0" anchor="ctr"/>
                </a:tc>
                <a:tc>
                  <a:txBody>
                    <a:bodyPr/>
                    <a:lstStyle/>
                    <a:p>
                      <a:pPr algn="ctr" fontAlgn="ctr"/>
                      <a:r>
                        <a:rPr lang="en-IE" sz="1800" b="1" i="0" u="none" strike="noStrike" dirty="0">
                          <a:solidFill>
                            <a:schemeClr val="tx2"/>
                          </a:solidFill>
                          <a:latin typeface="Calibri"/>
                        </a:rPr>
                        <a:t>Mobile on Standby</a:t>
                      </a:r>
                    </a:p>
                  </a:txBody>
                  <a:tcPr marL="9525" marR="9525" marT="9525" marB="0" anchor="ctr"/>
                </a:tc>
              </a:tr>
              <a:tr h="365760">
                <a:tc>
                  <a:txBody>
                    <a:bodyPr/>
                    <a:lstStyle/>
                    <a:p>
                      <a:pPr algn="ctr" fontAlgn="b"/>
                      <a:r>
                        <a:rPr lang="en-IE" sz="1800" b="1" i="0" u="none" strike="noStrike">
                          <a:solidFill>
                            <a:schemeClr val="tx2"/>
                          </a:solidFill>
                          <a:latin typeface="Calibri"/>
                        </a:rPr>
                        <a:t>#</a:t>
                      </a:r>
                    </a:p>
                  </a:txBody>
                  <a:tcPr marL="9525" marR="9525" marT="9525" marB="0" anchor="b"/>
                </a:tc>
                <a:tc>
                  <a:txBody>
                    <a:bodyPr/>
                    <a:lstStyle/>
                    <a:p>
                      <a:pPr algn="ctr" fontAlgn="ctr"/>
                      <a:r>
                        <a:rPr lang="en-IE" sz="1800" b="1" i="0" u="none" strike="noStrike">
                          <a:solidFill>
                            <a:schemeClr val="tx2"/>
                          </a:solidFill>
                          <a:latin typeface="Calibri"/>
                        </a:rPr>
                        <a:t>AS</a:t>
                      </a:r>
                    </a:p>
                  </a:txBody>
                  <a:tcPr marL="9525" marR="9525" marT="9525" marB="0" anchor="ctr"/>
                </a:tc>
                <a:tc>
                  <a:txBody>
                    <a:bodyPr/>
                    <a:lstStyle/>
                    <a:p>
                      <a:pPr algn="ctr" fontAlgn="ctr"/>
                      <a:r>
                        <a:rPr lang="en-IE" sz="1800" b="1" i="0" u="none" strike="noStrike" dirty="0">
                          <a:solidFill>
                            <a:schemeClr val="tx2"/>
                          </a:solidFill>
                          <a:latin typeface="Calibri"/>
                        </a:rPr>
                        <a:t>At Standby</a:t>
                      </a:r>
                    </a:p>
                  </a:txBody>
                  <a:tcPr marL="9525" marR="9525" marT="9525" marB="0" anchor="ctr"/>
                </a:tc>
              </a:tr>
              <a:tr h="365760">
                <a:tc>
                  <a:txBody>
                    <a:bodyPr/>
                    <a:lstStyle/>
                    <a:p>
                      <a:pPr algn="ctr" fontAlgn="b"/>
                      <a:r>
                        <a:rPr lang="en-IE" sz="1800" b="1" i="0" u="none" strike="noStrike">
                          <a:solidFill>
                            <a:schemeClr val="tx2"/>
                          </a:solidFill>
                          <a:latin typeface="Calibri"/>
                        </a:rPr>
                        <a:t>Menu 1</a:t>
                      </a:r>
                    </a:p>
                  </a:txBody>
                  <a:tcPr marL="9525" marR="9525" marT="9525" marB="0" anchor="b"/>
                </a:tc>
                <a:tc>
                  <a:txBody>
                    <a:bodyPr/>
                    <a:lstStyle/>
                    <a:p>
                      <a:pPr algn="ctr" fontAlgn="ctr"/>
                      <a:r>
                        <a:rPr lang="en-IE" sz="1800" b="1" i="0" u="none" strike="noStrike">
                          <a:solidFill>
                            <a:schemeClr val="tx2"/>
                          </a:solidFill>
                          <a:latin typeface="Calibri"/>
                        </a:rPr>
                        <a:t>LS</a:t>
                      </a:r>
                    </a:p>
                  </a:txBody>
                  <a:tcPr marL="9525" marR="9525" marT="9525" marB="0" anchor="ctr"/>
                </a:tc>
                <a:tc>
                  <a:txBody>
                    <a:bodyPr/>
                    <a:lstStyle/>
                    <a:p>
                      <a:pPr algn="ctr" fontAlgn="ctr"/>
                      <a:r>
                        <a:rPr lang="en-IE" sz="1800" b="1" i="0" u="none" strike="noStrike" dirty="0">
                          <a:solidFill>
                            <a:schemeClr val="tx2"/>
                          </a:solidFill>
                          <a:latin typeface="Calibri"/>
                        </a:rPr>
                        <a:t>Leaving Medical Scene</a:t>
                      </a:r>
                    </a:p>
                  </a:txBody>
                  <a:tcPr marL="9525" marR="9525" marT="9525" marB="0" anchor="ctr"/>
                </a:tc>
              </a:tr>
              <a:tr h="365760">
                <a:tc>
                  <a:txBody>
                    <a:bodyPr/>
                    <a:lstStyle/>
                    <a:p>
                      <a:pPr algn="ctr" fontAlgn="b"/>
                      <a:r>
                        <a:rPr lang="en-IE" sz="1800" b="1" i="0" u="none" strike="noStrike" dirty="0">
                          <a:solidFill>
                            <a:schemeClr val="tx2"/>
                          </a:solidFill>
                          <a:latin typeface="Calibri"/>
                        </a:rPr>
                        <a:t>Menu 1</a:t>
                      </a:r>
                    </a:p>
                  </a:txBody>
                  <a:tcPr marL="9525" marR="9525" marT="9525" marB="0" anchor="b"/>
                </a:tc>
                <a:tc>
                  <a:txBody>
                    <a:bodyPr/>
                    <a:lstStyle/>
                    <a:p>
                      <a:pPr algn="ctr" fontAlgn="ctr"/>
                      <a:r>
                        <a:rPr lang="en-IE" sz="1800" b="1" i="0" u="none" strike="noStrike">
                          <a:solidFill>
                            <a:schemeClr val="tx2"/>
                          </a:solidFill>
                          <a:latin typeface="Calibri"/>
                        </a:rPr>
                        <a:t>AH</a:t>
                      </a:r>
                    </a:p>
                  </a:txBody>
                  <a:tcPr marL="9525" marR="9525" marT="9525" marB="0" anchor="ctr"/>
                </a:tc>
                <a:tc>
                  <a:txBody>
                    <a:bodyPr/>
                    <a:lstStyle/>
                    <a:p>
                      <a:pPr algn="ctr" fontAlgn="ctr"/>
                      <a:r>
                        <a:rPr lang="en-IE" sz="1800" b="1" i="0" u="none" strike="noStrike" dirty="0">
                          <a:solidFill>
                            <a:schemeClr val="tx2"/>
                          </a:solidFill>
                          <a:latin typeface="Calibri"/>
                        </a:rPr>
                        <a:t>At Hospital</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26"/>
          <p:cNvSpPr txBox="1">
            <a:spLocks noChangeArrowheads="1"/>
          </p:cNvSpPr>
          <p:nvPr/>
        </p:nvSpPr>
        <p:spPr bwMode="auto">
          <a:xfrm>
            <a:off x="7204075" y="6356350"/>
            <a:ext cx="1905000" cy="457200"/>
          </a:xfrm>
          <a:prstGeom prst="rect">
            <a:avLst/>
          </a:prstGeom>
          <a:noFill/>
          <a:ln w="9525">
            <a:noFill/>
            <a:round/>
            <a:headEnd/>
            <a:tailEnd/>
          </a:ln>
        </p:spPr>
        <p:txBody>
          <a:bodyPr/>
          <a:lstStyle/>
          <a:p>
            <a:pPr algn="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DFA243D-88AD-4547-A6A4-BAFC5720FEA9}" type="slidenum">
              <a:rPr lang="en-GB" sz="1000">
                <a:solidFill>
                  <a:srgbClr val="0000FF"/>
                </a:solidFill>
              </a:rPr>
              <a:pPr algn="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en-GB" sz="1000">
              <a:solidFill>
                <a:srgbClr val="0000FF"/>
              </a:solidFill>
            </a:endParaRPr>
          </a:p>
        </p:txBody>
      </p:sp>
      <p:sp>
        <p:nvSpPr>
          <p:cNvPr id="5123" name="Text Box 1027"/>
          <p:cNvSpPr txBox="1">
            <a:spLocks noChangeArrowheads="1"/>
          </p:cNvSpPr>
          <p:nvPr/>
        </p:nvSpPr>
        <p:spPr bwMode="auto">
          <a:xfrm>
            <a:off x="206375" y="138113"/>
            <a:ext cx="8937625" cy="963612"/>
          </a:xfrm>
          <a:prstGeom prst="rect">
            <a:avLst/>
          </a:prstGeom>
          <a:noFill/>
          <a:ln w="9525">
            <a:noFill/>
            <a:round/>
            <a:headEnd/>
            <a:tailEnd/>
          </a:ln>
        </p:spPr>
        <p:txBody>
          <a:bodyPr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FFFFFF"/>
                </a:solidFill>
              </a:rPr>
              <a:t>  </a:t>
            </a:r>
            <a:r>
              <a:rPr lang="en-GB" sz="3200" dirty="0" smtClean="0">
                <a:solidFill>
                  <a:schemeClr val="accent1"/>
                </a:solidFill>
                <a:latin typeface="+mj-lt"/>
              </a:rPr>
              <a:t>NDRS:</a:t>
            </a:r>
            <a:endParaRPr lang="en-GB" sz="3200" dirty="0">
              <a:solidFill>
                <a:schemeClr val="accent1"/>
              </a:solidFill>
              <a:latin typeface="+mj-lt"/>
            </a:endParaRPr>
          </a:p>
        </p:txBody>
      </p:sp>
      <p:sp>
        <p:nvSpPr>
          <p:cNvPr id="5124" name="Text Box 1028"/>
          <p:cNvSpPr txBox="1">
            <a:spLocks noChangeArrowheads="1"/>
          </p:cNvSpPr>
          <p:nvPr/>
        </p:nvSpPr>
        <p:spPr bwMode="auto">
          <a:xfrm>
            <a:off x="206375" y="1700213"/>
            <a:ext cx="5302250" cy="4395787"/>
          </a:xfrm>
          <a:prstGeom prst="rect">
            <a:avLst/>
          </a:prstGeom>
          <a:noFill/>
          <a:ln w="9525">
            <a:noFill/>
            <a:round/>
            <a:headEnd/>
            <a:tailEnd/>
          </a:ln>
        </p:spPr>
        <p:txBody>
          <a:bodyPr/>
          <a:lstStyle/>
          <a:p>
            <a:pPr marL="709613" indent="-709613">
              <a:spcBef>
                <a:spcPts val="575"/>
              </a:spcBef>
              <a:buClr>
                <a:srgbClr val="3333FF"/>
              </a:buClr>
              <a:tabLst>
                <a:tab pos="1257300" algn="l"/>
                <a:tab pos="2171700" algn="l"/>
                <a:tab pos="3086100" algn="l"/>
                <a:tab pos="4000500" algn="l"/>
                <a:tab pos="4914900" algn="l"/>
                <a:tab pos="5829300" algn="l"/>
                <a:tab pos="6743700" algn="l"/>
                <a:tab pos="7658100" algn="l"/>
                <a:tab pos="8572500" algn="l"/>
                <a:tab pos="9486900" algn="l"/>
                <a:tab pos="10401300" algn="l"/>
              </a:tabLst>
            </a:pPr>
            <a:endParaRPr lang="en-US" sz="2300">
              <a:solidFill>
                <a:srgbClr val="000000"/>
              </a:solidFill>
            </a:endParaRPr>
          </a:p>
        </p:txBody>
      </p:sp>
      <p:sp>
        <p:nvSpPr>
          <p:cNvPr id="5125" name="Rectangle 1029"/>
          <p:cNvSpPr>
            <a:spLocks noGrp="1" noChangeArrowheads="1"/>
          </p:cNvSpPr>
          <p:nvPr>
            <p:ph type="body" sz="half" idx="2"/>
          </p:nvPr>
        </p:nvSpPr>
        <p:spPr>
          <a:xfrm>
            <a:off x="206375" y="1239838"/>
            <a:ext cx="4538187" cy="5213064"/>
          </a:xfrm>
        </p:spPr>
        <p:txBody>
          <a:bodyPr>
            <a:noAutofit/>
          </a:bodyPr>
          <a:lstStyle/>
          <a:p>
            <a:pPr>
              <a:buFont typeface="Wingdings" pitchFamily="2" charset="2"/>
              <a:buChar char="Ø"/>
            </a:pPr>
            <a:r>
              <a:rPr lang="en-IE" sz="1800" b="1" dirty="0" smtClean="0">
                <a:solidFill>
                  <a:schemeClr val="accent1"/>
                </a:solidFill>
                <a:latin typeface="+mn-lt"/>
              </a:rPr>
              <a:t>The National Digital Radio Service (NDRS) is a purpose-built secure digital mobile radio network owned and managed by TETRA Ireland </a:t>
            </a:r>
          </a:p>
          <a:p>
            <a:pPr>
              <a:buFont typeface="Wingdings" pitchFamily="2" charset="2"/>
              <a:buChar char="Ø"/>
            </a:pPr>
            <a:endParaRPr lang="en-IE" sz="1800" b="1" dirty="0" smtClean="0">
              <a:solidFill>
                <a:schemeClr val="accent1"/>
              </a:solidFill>
              <a:latin typeface="+mn-lt"/>
            </a:endParaRPr>
          </a:p>
          <a:p>
            <a:pPr>
              <a:buFont typeface="Wingdings" pitchFamily="2" charset="2"/>
              <a:buChar char="Ø"/>
            </a:pPr>
            <a:r>
              <a:rPr lang="en-IE" sz="1800" b="1" dirty="0" smtClean="0">
                <a:solidFill>
                  <a:schemeClr val="accent1"/>
                </a:solidFill>
                <a:latin typeface="+mn-lt"/>
              </a:rPr>
              <a:t>Developed to meet the needs of our Security, Fire, Health &amp; Safety, Government &amp; Public Service agencies. </a:t>
            </a:r>
          </a:p>
          <a:p>
            <a:pPr lvl="0">
              <a:buFont typeface="Wingdings" pitchFamily="2" charset="2"/>
              <a:buChar char="Ø"/>
            </a:pPr>
            <a:endParaRPr lang="en-IE" sz="1800" b="1" dirty="0" smtClean="0">
              <a:solidFill>
                <a:schemeClr val="accent1"/>
              </a:solidFill>
              <a:latin typeface="+mn-lt"/>
            </a:endParaRPr>
          </a:p>
          <a:p>
            <a:pPr lvl="0">
              <a:buFont typeface="Wingdings" pitchFamily="2" charset="2"/>
              <a:buChar char="Ø"/>
            </a:pPr>
            <a:endParaRPr lang="en-IE" sz="1800" b="1" dirty="0" smtClean="0">
              <a:solidFill>
                <a:schemeClr val="accent1"/>
              </a:solidFill>
              <a:latin typeface="+mn-lt"/>
            </a:endParaRPr>
          </a:p>
          <a:p>
            <a:pPr lvl="0">
              <a:buFont typeface="Wingdings" pitchFamily="2" charset="2"/>
              <a:buChar char="Ø"/>
            </a:pPr>
            <a:r>
              <a:rPr lang="en-IE" sz="1800" b="1" dirty="0" smtClean="0">
                <a:solidFill>
                  <a:schemeClr val="accent1"/>
                </a:solidFill>
                <a:latin typeface="+mn-lt"/>
              </a:rPr>
              <a:t>The network provides unique benefits including instant one-to-one and one-to-many radio communication. </a:t>
            </a:r>
            <a:endParaRPr lang="en-IE" sz="1800" b="1" dirty="0" smtClean="0">
              <a:solidFill>
                <a:schemeClr val="accent1"/>
              </a:solidFill>
            </a:endParaRPr>
          </a:p>
          <a:p>
            <a:pPr>
              <a:buFont typeface="Wingdings" pitchFamily="2" charset="2"/>
              <a:buChar char="Ø"/>
            </a:pPr>
            <a:endParaRPr lang="en-IE" sz="1800" dirty="0" smtClean="0">
              <a:solidFill>
                <a:schemeClr val="tx1"/>
              </a:solidFill>
              <a:latin typeface="+mn-lt"/>
            </a:endParaRPr>
          </a:p>
        </p:txBody>
      </p:sp>
      <p:pic>
        <p:nvPicPr>
          <p:cNvPr id="1026" name="Picture 2" descr="C:\Users\wwalsh\Desktop\Wills Documents\Images &amp; logos\TetraLogoStrapRGB.jpg"/>
          <p:cNvPicPr>
            <a:picLocks noChangeAspect="1" noChangeArrowheads="1"/>
          </p:cNvPicPr>
          <p:nvPr/>
        </p:nvPicPr>
        <p:blipFill>
          <a:blip r:embed="rId3"/>
          <a:srcRect/>
          <a:stretch>
            <a:fillRect/>
          </a:stretch>
        </p:blipFill>
        <p:spPr bwMode="auto">
          <a:xfrm>
            <a:off x="5673687" y="138113"/>
            <a:ext cx="3155088" cy="1101725"/>
          </a:xfrm>
          <a:prstGeom prst="rect">
            <a:avLst/>
          </a:prstGeom>
          <a:noFill/>
        </p:spPr>
      </p:pic>
      <p:sp>
        <p:nvSpPr>
          <p:cNvPr id="8" name="Rectangle 7"/>
          <p:cNvSpPr/>
          <p:nvPr/>
        </p:nvSpPr>
        <p:spPr>
          <a:xfrm>
            <a:off x="4503453" y="3713740"/>
            <a:ext cx="4141507" cy="1388793"/>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IE" dirty="0" smtClean="0"/>
              <a:t>                                              </a:t>
            </a:r>
          </a:p>
          <a:p>
            <a:pPr lvl="0"/>
            <a:r>
              <a:rPr lang="en-IE" dirty="0" smtClean="0"/>
              <a:t>                                                 </a:t>
            </a:r>
            <a:endParaRPr lang="en-IE" dirty="0"/>
          </a:p>
        </p:txBody>
      </p:sp>
      <p:sp>
        <p:nvSpPr>
          <p:cNvPr id="9" name="Rounded Rectangle 8"/>
          <p:cNvSpPr/>
          <p:nvPr/>
        </p:nvSpPr>
        <p:spPr>
          <a:xfrm>
            <a:off x="6963495" y="4733201"/>
            <a:ext cx="1453392" cy="841641"/>
          </a:xfrm>
          <a:prstGeom prst="roundRect">
            <a:avLst/>
          </a:prstGeom>
          <a:blipFill rotWithShape="0">
            <a:blip r:embed="rId4"/>
            <a:stretch>
              <a:fillRect/>
            </a:stretch>
          </a:blipFill>
        </p:spPr>
        <p:style>
          <a:lnRef idx="0">
            <a:schemeClr val="lt2">
              <a:hueOff val="0"/>
              <a:satOff val="0"/>
              <a:lumOff val="0"/>
              <a:alphaOff val="0"/>
            </a:schemeClr>
          </a:lnRef>
          <a:fillRef idx="3">
            <a:scrgbClr r="0" g="0" b="0"/>
          </a:fillRef>
          <a:effectRef idx="3">
            <a:schemeClr val="dk2">
              <a:hueOff val="0"/>
              <a:satOff val="0"/>
              <a:lumOff val="0"/>
              <a:alphaOff val="0"/>
            </a:schemeClr>
          </a:effectRef>
          <a:fontRef idx="minor">
            <a:schemeClr val="lt1"/>
          </a:fontRef>
        </p:style>
      </p:sp>
      <p:sp>
        <p:nvSpPr>
          <p:cNvPr id="10" name="Rounded Rectangle 9"/>
          <p:cNvSpPr/>
          <p:nvPr/>
        </p:nvSpPr>
        <p:spPr>
          <a:xfrm>
            <a:off x="4744562" y="3274386"/>
            <a:ext cx="1528126" cy="878708"/>
          </a:xfrm>
          <a:prstGeom prst="roundRect">
            <a:avLst/>
          </a:prstGeom>
          <a:blipFill rotWithShape="0">
            <a:blip r:embed="rId5"/>
            <a:stretch>
              <a:fillRect/>
            </a:stretch>
          </a:blipFill>
        </p:spPr>
        <p:style>
          <a:lnRef idx="0">
            <a:schemeClr val="lt2">
              <a:hueOff val="0"/>
              <a:satOff val="0"/>
              <a:lumOff val="0"/>
              <a:alphaOff val="0"/>
            </a:schemeClr>
          </a:lnRef>
          <a:fillRef idx="3">
            <a:scrgbClr r="0" g="0" b="0"/>
          </a:fillRef>
          <a:effectRef idx="3">
            <a:schemeClr val="dk2">
              <a:hueOff val="0"/>
              <a:satOff val="0"/>
              <a:lumOff val="0"/>
              <a:alphaOff val="0"/>
            </a:schemeClr>
          </a:effectRef>
          <a:fontRef idx="minor">
            <a:schemeClr val="lt1"/>
          </a:fontRef>
        </p:style>
      </p:sp>
      <p:sp>
        <p:nvSpPr>
          <p:cNvPr id="11" name="Rounded Rectangle 10"/>
          <p:cNvSpPr/>
          <p:nvPr/>
        </p:nvSpPr>
        <p:spPr>
          <a:xfrm>
            <a:off x="4835791" y="4733201"/>
            <a:ext cx="1345668" cy="972935"/>
          </a:xfrm>
          <a:prstGeom prst="roundRect">
            <a:avLst/>
          </a:prstGeom>
          <a:blipFill rotWithShape="0">
            <a:blip r:embed="rId6"/>
            <a:stretch>
              <a:fillRect/>
            </a:stretch>
          </a:blipFill>
        </p:spPr>
        <p:style>
          <a:lnRef idx="0">
            <a:schemeClr val="lt2">
              <a:hueOff val="0"/>
              <a:satOff val="0"/>
              <a:lumOff val="0"/>
              <a:alphaOff val="0"/>
            </a:schemeClr>
          </a:lnRef>
          <a:fillRef idx="3">
            <a:scrgbClr r="0" g="0" b="0"/>
          </a:fillRef>
          <a:effectRef idx="3">
            <a:schemeClr val="dk2">
              <a:hueOff val="0"/>
              <a:satOff val="0"/>
              <a:lumOff val="0"/>
              <a:alphaOff val="0"/>
            </a:schemeClr>
          </a:effectRef>
          <a:fontRef idx="minor">
            <a:schemeClr val="lt1"/>
          </a:fontRef>
        </p:style>
      </p:sp>
      <p:sp>
        <p:nvSpPr>
          <p:cNvPr id="12" name="Rounded Rectangle 11"/>
          <p:cNvSpPr/>
          <p:nvPr/>
        </p:nvSpPr>
        <p:spPr>
          <a:xfrm>
            <a:off x="6963495" y="3274386"/>
            <a:ext cx="1501391" cy="972935"/>
          </a:xfrm>
          <a:prstGeom prst="roundRect">
            <a:avLst/>
          </a:prstGeom>
          <a:blipFill rotWithShape="0">
            <a:blip r:embed="rId7"/>
            <a:stretch>
              <a:fillRect/>
            </a:stretch>
          </a:blipFill>
        </p:spPr>
        <p:style>
          <a:lnRef idx="0">
            <a:schemeClr val="lt2">
              <a:hueOff val="0"/>
              <a:satOff val="0"/>
              <a:lumOff val="0"/>
              <a:alphaOff val="0"/>
            </a:schemeClr>
          </a:lnRef>
          <a:fillRef idx="3">
            <a:scrgbClr r="0" g="0" b="0"/>
          </a:fillRef>
          <a:effectRef idx="3">
            <a:schemeClr val="dk2">
              <a:hueOff val="0"/>
              <a:satOff val="0"/>
              <a:lumOff val="0"/>
              <a:alphaOff val="0"/>
            </a:schemeClr>
          </a:effectRef>
          <a:fontRef idx="minor">
            <a:schemeClr val="lt1"/>
          </a:fontRef>
        </p:style>
      </p:sp>
      <p:sp>
        <p:nvSpPr>
          <p:cNvPr id="13" name="TextBox 12"/>
          <p:cNvSpPr txBox="1"/>
          <p:nvPr/>
        </p:nvSpPr>
        <p:spPr>
          <a:xfrm>
            <a:off x="7204075" y="4363869"/>
            <a:ext cx="917046" cy="369332"/>
          </a:xfrm>
          <a:prstGeom prst="rect">
            <a:avLst/>
          </a:prstGeom>
          <a:noFill/>
        </p:spPr>
        <p:txBody>
          <a:bodyPr wrap="none" rtlCol="0">
            <a:spAutoFit/>
          </a:bodyPr>
          <a:lstStyle/>
          <a:p>
            <a:r>
              <a:rPr lang="en-IE" b="1" i="1" dirty="0" smtClean="0">
                <a:solidFill>
                  <a:schemeClr val="bg1"/>
                </a:solidFill>
              </a:rPr>
              <a:t>SECURE</a:t>
            </a:r>
            <a:endParaRPr lang="en-IE" b="1" i="1" dirty="0">
              <a:solidFill>
                <a:schemeClr val="bg1"/>
              </a:solidFill>
            </a:endParaRPr>
          </a:p>
        </p:txBody>
      </p:sp>
      <p:sp>
        <p:nvSpPr>
          <p:cNvPr id="14" name="TextBox 13"/>
          <p:cNvSpPr txBox="1"/>
          <p:nvPr/>
        </p:nvSpPr>
        <p:spPr>
          <a:xfrm>
            <a:off x="4964597" y="2905054"/>
            <a:ext cx="1088055" cy="369332"/>
          </a:xfrm>
          <a:prstGeom prst="rect">
            <a:avLst/>
          </a:prstGeom>
          <a:noFill/>
        </p:spPr>
        <p:txBody>
          <a:bodyPr wrap="none" rtlCol="0">
            <a:spAutoFit/>
          </a:bodyPr>
          <a:lstStyle/>
          <a:p>
            <a:r>
              <a:rPr lang="en-IE" b="1" i="1" dirty="0" smtClean="0">
                <a:solidFill>
                  <a:schemeClr val="accent1"/>
                </a:solidFill>
              </a:rPr>
              <a:t>Coverage</a:t>
            </a:r>
            <a:endParaRPr lang="en-IE" b="1" i="1" dirty="0">
              <a:solidFill>
                <a:schemeClr val="accent1"/>
              </a:solidFill>
            </a:endParaRPr>
          </a:p>
        </p:txBody>
      </p:sp>
      <p:sp>
        <p:nvSpPr>
          <p:cNvPr id="15" name="TextBox 14"/>
          <p:cNvSpPr txBox="1"/>
          <p:nvPr/>
        </p:nvSpPr>
        <p:spPr>
          <a:xfrm>
            <a:off x="4964597" y="4363869"/>
            <a:ext cx="916276" cy="369332"/>
          </a:xfrm>
          <a:prstGeom prst="rect">
            <a:avLst/>
          </a:prstGeom>
          <a:noFill/>
        </p:spPr>
        <p:txBody>
          <a:bodyPr wrap="none" rtlCol="0">
            <a:spAutoFit/>
          </a:bodyPr>
          <a:lstStyle/>
          <a:p>
            <a:r>
              <a:rPr lang="en-IE" b="1" i="1" dirty="0" err="1" smtClean="0">
                <a:solidFill>
                  <a:schemeClr val="bg1"/>
                </a:solidFill>
              </a:rPr>
              <a:t>InterOP</a:t>
            </a:r>
            <a:endParaRPr lang="en-IE" b="1" i="1" dirty="0">
              <a:solidFill>
                <a:schemeClr val="bg1"/>
              </a:solidFill>
            </a:endParaRPr>
          </a:p>
        </p:txBody>
      </p:sp>
      <p:sp>
        <p:nvSpPr>
          <p:cNvPr id="16" name="TextBox 15"/>
          <p:cNvSpPr txBox="1"/>
          <p:nvPr/>
        </p:nvSpPr>
        <p:spPr>
          <a:xfrm>
            <a:off x="7204075" y="2905054"/>
            <a:ext cx="998287" cy="369332"/>
          </a:xfrm>
          <a:prstGeom prst="rect">
            <a:avLst/>
          </a:prstGeom>
          <a:noFill/>
        </p:spPr>
        <p:txBody>
          <a:bodyPr wrap="none" rtlCol="0">
            <a:spAutoFit/>
          </a:bodyPr>
          <a:lstStyle/>
          <a:p>
            <a:r>
              <a:rPr lang="en-IE" b="1" i="1" dirty="0" smtClean="0">
                <a:solidFill>
                  <a:schemeClr val="accent1"/>
                </a:solidFill>
              </a:rPr>
              <a:t>Resilient</a:t>
            </a:r>
            <a:endParaRPr lang="en-IE" b="1" i="1" dirty="0">
              <a:solidFill>
                <a:schemeClr val="accent1"/>
              </a:solidFil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smtClean="0"/>
              <a:t>Shortcuts</a:t>
            </a:r>
            <a:endParaRPr lang="en-IE" dirty="0"/>
          </a:p>
        </p:txBody>
      </p:sp>
      <p:sp>
        <p:nvSpPr>
          <p:cNvPr id="3" name="Content Placeholder 2"/>
          <p:cNvSpPr>
            <a:spLocks noGrp="1"/>
          </p:cNvSpPr>
          <p:nvPr>
            <p:ph idx="1"/>
          </p:nvPr>
        </p:nvSpPr>
        <p:spPr/>
        <p:txBody>
          <a:bodyPr/>
          <a:lstStyle/>
          <a:p>
            <a:r>
              <a:rPr lang="en-IE" dirty="0" smtClean="0">
                <a:solidFill>
                  <a:schemeClr val="bg2">
                    <a:lumMod val="50000"/>
                  </a:schemeClr>
                </a:solidFill>
              </a:rPr>
              <a:t>Menu &amp; 2 = GPS</a:t>
            </a:r>
          </a:p>
          <a:p>
            <a:r>
              <a:rPr lang="en-IE" dirty="0" smtClean="0">
                <a:solidFill>
                  <a:schemeClr val="bg2">
                    <a:lumMod val="50000"/>
                  </a:schemeClr>
                </a:solidFill>
              </a:rPr>
              <a:t>Menu &amp; 3 = Last Status sent</a:t>
            </a:r>
          </a:p>
          <a:p>
            <a:r>
              <a:rPr lang="en-IE" dirty="0" smtClean="0">
                <a:solidFill>
                  <a:schemeClr val="bg2">
                    <a:lumMod val="50000"/>
                  </a:schemeClr>
                </a:solidFill>
              </a:rPr>
              <a:t>Menu &amp; 4 = ISSI number (my info)</a:t>
            </a:r>
            <a:endParaRPr lang="en-IE"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558"/>
            <a:ext cx="6352665" cy="1143000"/>
          </a:xfrm>
        </p:spPr>
        <p:txBody>
          <a:bodyPr/>
          <a:lstStyle/>
          <a:p>
            <a:pPr algn="l"/>
            <a:r>
              <a:rPr lang="en-IE" b="1" dirty="0" smtClean="0">
                <a:solidFill>
                  <a:schemeClr val="tx2"/>
                </a:solidFill>
                <a:latin typeface="+mn-lt"/>
              </a:rPr>
              <a:t>Practical exercise</a:t>
            </a:r>
            <a:endParaRPr lang="en-IE" b="1" dirty="0">
              <a:solidFill>
                <a:schemeClr val="tx2"/>
              </a:solidFill>
              <a:latin typeface="+mn-lt"/>
            </a:endParaRPr>
          </a:p>
        </p:txBody>
      </p:sp>
      <p:sp>
        <p:nvSpPr>
          <p:cNvPr id="3" name="Content Placeholder 2"/>
          <p:cNvSpPr>
            <a:spLocks noGrp="1"/>
          </p:cNvSpPr>
          <p:nvPr>
            <p:ph idx="1"/>
          </p:nvPr>
        </p:nvSpPr>
        <p:spPr>
          <a:xfrm>
            <a:off x="349104" y="930442"/>
            <a:ext cx="8441970" cy="4797787"/>
          </a:xfrm>
        </p:spPr>
        <p:style>
          <a:lnRef idx="2">
            <a:schemeClr val="accent2">
              <a:shade val="50000"/>
            </a:schemeClr>
          </a:lnRef>
          <a:fillRef idx="1">
            <a:schemeClr val="accent2"/>
          </a:fillRef>
          <a:effectRef idx="0">
            <a:schemeClr val="accent2"/>
          </a:effectRef>
          <a:fontRef idx="minor">
            <a:schemeClr val="lt1"/>
          </a:fontRef>
        </p:style>
        <p:txBody>
          <a:bodyPr>
            <a:normAutofit fontScale="77500" lnSpcReduction="20000"/>
          </a:bodyPr>
          <a:lstStyle/>
          <a:p>
            <a:pPr marL="514350" indent="-514350">
              <a:buFont typeface="+mj-lt"/>
              <a:buAutoNum type="arabicPeriod"/>
            </a:pPr>
            <a:r>
              <a:rPr lang="en-IE" sz="3500" b="1" dirty="0" smtClean="0">
                <a:solidFill>
                  <a:schemeClr val="accent2">
                    <a:lumMod val="50000"/>
                  </a:schemeClr>
                </a:solidFill>
                <a:latin typeface="+mn-lt"/>
              </a:rPr>
              <a:t>Send RTS</a:t>
            </a:r>
          </a:p>
          <a:p>
            <a:pPr marL="514350" indent="-514350">
              <a:buFont typeface="+mj-lt"/>
              <a:buAutoNum type="arabicPeriod"/>
            </a:pPr>
            <a:r>
              <a:rPr lang="en-IE" sz="3500" b="1" dirty="0" smtClean="0">
                <a:solidFill>
                  <a:schemeClr val="accent2">
                    <a:lumMod val="50000"/>
                  </a:schemeClr>
                </a:solidFill>
                <a:latin typeface="+mn-lt"/>
              </a:rPr>
              <a:t>Send PRTS</a:t>
            </a:r>
          </a:p>
          <a:p>
            <a:pPr marL="514350" indent="-514350">
              <a:buFont typeface="+mj-lt"/>
              <a:buAutoNum type="arabicPeriod"/>
            </a:pPr>
            <a:r>
              <a:rPr lang="en-IE" sz="3500" b="1" dirty="0" smtClean="0">
                <a:solidFill>
                  <a:schemeClr val="accent2">
                    <a:lumMod val="50000"/>
                  </a:schemeClr>
                </a:solidFill>
                <a:latin typeface="+mn-lt"/>
              </a:rPr>
              <a:t>Send MTI</a:t>
            </a:r>
          </a:p>
          <a:p>
            <a:pPr marL="514350" indent="-514350">
              <a:buFont typeface="+mj-lt"/>
              <a:buAutoNum type="arabicPeriod"/>
            </a:pPr>
            <a:r>
              <a:rPr lang="en-IE" sz="3500" b="1" dirty="0" smtClean="0">
                <a:solidFill>
                  <a:schemeClr val="accent2">
                    <a:lumMod val="50000"/>
                  </a:schemeClr>
                </a:solidFill>
                <a:latin typeface="+mn-lt"/>
              </a:rPr>
              <a:t>Find Last sent Status</a:t>
            </a:r>
          </a:p>
          <a:p>
            <a:pPr marL="514350" indent="-514350">
              <a:buFont typeface="+mj-lt"/>
              <a:buAutoNum type="arabicPeriod"/>
            </a:pPr>
            <a:r>
              <a:rPr lang="en-IE" sz="3500" b="1" dirty="0" smtClean="0">
                <a:solidFill>
                  <a:schemeClr val="accent2">
                    <a:lumMod val="50000"/>
                  </a:schemeClr>
                </a:solidFill>
                <a:latin typeface="+mn-lt"/>
              </a:rPr>
              <a:t>Send Emergency/ Cancel Emergency</a:t>
            </a:r>
          </a:p>
          <a:p>
            <a:pPr marL="514350" indent="-514350">
              <a:buFont typeface="+mj-lt"/>
              <a:buAutoNum type="arabicPeriod"/>
            </a:pPr>
            <a:r>
              <a:rPr lang="en-IE" sz="3500" b="1" dirty="0" smtClean="0">
                <a:solidFill>
                  <a:schemeClr val="accent2">
                    <a:lumMod val="50000"/>
                  </a:schemeClr>
                </a:solidFill>
                <a:latin typeface="+mn-lt"/>
              </a:rPr>
              <a:t>Move </a:t>
            </a:r>
            <a:r>
              <a:rPr lang="en-IE" sz="3500" b="1" dirty="0" err="1" smtClean="0">
                <a:solidFill>
                  <a:schemeClr val="accent2">
                    <a:lumMod val="50000"/>
                  </a:schemeClr>
                </a:solidFill>
                <a:latin typeface="+mn-lt"/>
              </a:rPr>
              <a:t>Talkgroup</a:t>
            </a:r>
            <a:endParaRPr lang="en-IE" sz="3500" b="1" dirty="0" smtClean="0">
              <a:solidFill>
                <a:schemeClr val="accent2">
                  <a:lumMod val="50000"/>
                </a:schemeClr>
              </a:solidFill>
              <a:latin typeface="+mn-lt"/>
            </a:endParaRPr>
          </a:p>
          <a:p>
            <a:pPr marL="514350" indent="-514350">
              <a:buFont typeface="+mj-lt"/>
              <a:buAutoNum type="arabicPeriod"/>
            </a:pPr>
            <a:r>
              <a:rPr lang="en-IE" sz="3500" b="1" dirty="0" smtClean="0">
                <a:solidFill>
                  <a:schemeClr val="accent2">
                    <a:lumMod val="50000"/>
                  </a:schemeClr>
                </a:solidFill>
                <a:latin typeface="+mn-lt"/>
              </a:rPr>
              <a:t>Private call from contacts</a:t>
            </a:r>
          </a:p>
          <a:p>
            <a:pPr marL="514350" indent="-514350">
              <a:buFont typeface="+mj-lt"/>
              <a:buAutoNum type="arabicPeriod"/>
            </a:pPr>
            <a:r>
              <a:rPr lang="en-IE" sz="3500" b="1" dirty="0" smtClean="0">
                <a:solidFill>
                  <a:schemeClr val="accent2">
                    <a:lumMod val="50000"/>
                  </a:schemeClr>
                </a:solidFill>
              </a:rPr>
              <a:t>Find own info – ISSI number</a:t>
            </a:r>
            <a:endParaRPr lang="en-IE" sz="3500" b="1" dirty="0" smtClean="0">
              <a:solidFill>
                <a:schemeClr val="accent2">
                  <a:lumMod val="50000"/>
                </a:schemeClr>
              </a:solidFill>
              <a:latin typeface="+mn-lt"/>
            </a:endParaRPr>
          </a:p>
          <a:p>
            <a:pPr marL="514350" indent="-514350">
              <a:buFont typeface="+mj-lt"/>
              <a:buAutoNum type="arabicPeriod"/>
            </a:pPr>
            <a:r>
              <a:rPr lang="en-IE" sz="3500" b="1" dirty="0" smtClean="0">
                <a:solidFill>
                  <a:schemeClr val="accent2">
                    <a:lumMod val="50000"/>
                  </a:schemeClr>
                </a:solidFill>
                <a:latin typeface="+mn-lt"/>
              </a:rPr>
              <a:t>Find GPS</a:t>
            </a:r>
          </a:p>
          <a:p>
            <a:pPr marL="514350" indent="-514350">
              <a:buFont typeface="+mj-lt"/>
              <a:buAutoNum type="arabicPeriod"/>
            </a:pPr>
            <a:r>
              <a:rPr lang="en-IE" sz="3500" b="1" dirty="0" smtClean="0">
                <a:solidFill>
                  <a:schemeClr val="accent2">
                    <a:lumMod val="50000"/>
                  </a:schemeClr>
                </a:solidFill>
                <a:latin typeface="+mn-lt"/>
              </a:rPr>
              <a:t>Home Screen</a:t>
            </a:r>
          </a:p>
          <a:p>
            <a:pPr marL="514350" indent="-514350">
              <a:buFont typeface="+mj-lt"/>
              <a:buAutoNum type="arabicPeriod"/>
            </a:pPr>
            <a:r>
              <a:rPr lang="en-IE" sz="3500" b="1" dirty="0" smtClean="0">
                <a:solidFill>
                  <a:schemeClr val="accent2">
                    <a:lumMod val="50000"/>
                  </a:schemeClr>
                </a:solidFill>
              </a:rPr>
              <a:t>Volume</a:t>
            </a:r>
          </a:p>
          <a:p>
            <a:pPr marL="514350" indent="-514350">
              <a:buFont typeface="Wingdings" pitchFamily="2" charset="2"/>
              <a:buChar char="Ø"/>
            </a:pPr>
            <a:endParaRPr lang="en-IE" b="1" dirty="0">
              <a:solidFill>
                <a:schemeClr val="tx2"/>
              </a:solidFill>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293209"/>
          </a:xfrm>
          <a:prstGeom prst="rect">
            <a:avLst/>
          </a:prstGeom>
        </p:spPr>
        <p:txBody>
          <a:bodyPr wrap="square">
            <a:spAutoFit/>
          </a:bodyPr>
          <a:lstStyle/>
          <a:p>
            <a:endParaRPr lang="en-IE" dirty="0" smtClean="0"/>
          </a:p>
          <a:p>
            <a:r>
              <a:rPr lang="en-IE" sz="2800" b="1" dirty="0" smtClean="0">
                <a:solidFill>
                  <a:schemeClr val="accent1"/>
                </a:solidFill>
              </a:rPr>
              <a:t>Customer Service Centre / Fault Reporting</a:t>
            </a:r>
            <a:endParaRPr lang="en-IE" dirty="0" smtClean="0">
              <a:solidFill>
                <a:schemeClr val="accent1"/>
              </a:solidFill>
            </a:endParaRPr>
          </a:p>
          <a:p>
            <a:endParaRPr lang="en-IE" dirty="0" smtClean="0">
              <a:solidFill>
                <a:schemeClr val="accent1"/>
              </a:solidFill>
            </a:endParaRPr>
          </a:p>
          <a:p>
            <a:r>
              <a:rPr lang="en-IE" dirty="0" smtClean="0">
                <a:solidFill>
                  <a:schemeClr val="accent1"/>
                </a:solidFill>
              </a:rPr>
              <a:t>Customer Tailored Service Level Agreements </a:t>
            </a:r>
          </a:p>
          <a:p>
            <a:endParaRPr lang="en-IE" dirty="0" smtClean="0">
              <a:solidFill>
                <a:schemeClr val="accent1"/>
              </a:solidFill>
            </a:endParaRPr>
          </a:p>
          <a:p>
            <a:r>
              <a:rPr lang="en-IE" dirty="0" smtClean="0">
                <a:solidFill>
                  <a:schemeClr val="accent1"/>
                </a:solidFill>
              </a:rPr>
              <a:t>Sigma Wireless supports TETRA Ireland and their customers by providing the following: </a:t>
            </a:r>
          </a:p>
          <a:p>
            <a:r>
              <a:rPr lang="en-IE" dirty="0" smtClean="0">
                <a:solidFill>
                  <a:schemeClr val="accent1"/>
                </a:solidFill>
              </a:rPr>
              <a:t>•The TETRA Ireland Customer Service Centre (CSC) </a:t>
            </a:r>
          </a:p>
          <a:p>
            <a:r>
              <a:rPr lang="en-IE" dirty="0" smtClean="0">
                <a:solidFill>
                  <a:schemeClr val="accent1"/>
                </a:solidFill>
              </a:rPr>
              <a:t>•Network and terminal support </a:t>
            </a:r>
          </a:p>
          <a:p>
            <a:r>
              <a:rPr lang="en-IE" dirty="0" smtClean="0">
                <a:solidFill>
                  <a:schemeClr val="accent1"/>
                </a:solidFill>
              </a:rPr>
              <a:t>•24/7/365 Operational Support </a:t>
            </a:r>
          </a:p>
          <a:p>
            <a:endParaRPr lang="en-IE" dirty="0" smtClean="0">
              <a:solidFill>
                <a:schemeClr val="accent1"/>
              </a:solidFill>
            </a:endParaRPr>
          </a:p>
          <a:p>
            <a:r>
              <a:rPr lang="en-IE" dirty="0" smtClean="0">
                <a:solidFill>
                  <a:schemeClr val="accent1"/>
                </a:solidFill>
              </a:rPr>
              <a:t>Any faults to be reported to MRCC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wwalsh\Desktop\Wills Documents\Images &amp; logos\Funny-trivia-Questions-featured.jpg"/>
          <p:cNvPicPr>
            <a:picLocks noChangeAspect="1" noChangeArrowheads="1"/>
          </p:cNvPicPr>
          <p:nvPr/>
        </p:nvPicPr>
        <p:blipFill>
          <a:blip r:embed="rId2"/>
          <a:srcRect/>
          <a:stretch>
            <a:fillRect/>
          </a:stretch>
        </p:blipFill>
        <p:spPr bwMode="auto">
          <a:xfrm>
            <a:off x="0" y="0"/>
            <a:ext cx="9144000" cy="591953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smtClean="0">
                <a:solidFill>
                  <a:schemeClr val="accent1"/>
                </a:solidFill>
                <a:latin typeface="+mn-lt"/>
              </a:rPr>
              <a:t>Key Advantages</a:t>
            </a:r>
            <a:endParaRPr lang="en-IE" dirty="0">
              <a:solidFill>
                <a:schemeClr val="accent1"/>
              </a:solidFill>
              <a:latin typeface="+mn-lt"/>
            </a:endParaRPr>
          </a:p>
        </p:txBody>
      </p:sp>
      <p:sp>
        <p:nvSpPr>
          <p:cNvPr id="3" name="Content Placeholder 2"/>
          <p:cNvSpPr>
            <a:spLocks noGrp="1"/>
          </p:cNvSpPr>
          <p:nvPr>
            <p:ph idx="1"/>
          </p:nvPr>
        </p:nvSpPr>
        <p:spPr/>
        <p:txBody>
          <a:bodyPr/>
          <a:lstStyle/>
          <a:p>
            <a:r>
              <a:rPr lang="en-IE" sz="3200" b="1" dirty="0" smtClean="0">
                <a:solidFill>
                  <a:schemeClr val="accent1"/>
                </a:solidFill>
                <a:latin typeface="+mn-lt"/>
              </a:rPr>
              <a:t>Managed network</a:t>
            </a:r>
          </a:p>
          <a:p>
            <a:r>
              <a:rPr lang="en-IE" sz="3200" b="1" dirty="0" smtClean="0">
                <a:solidFill>
                  <a:schemeClr val="accent1"/>
                </a:solidFill>
                <a:latin typeface="+mn-lt"/>
              </a:rPr>
              <a:t>Clearer </a:t>
            </a:r>
            <a:r>
              <a:rPr lang="en-IE" sz="3200" b="1" dirty="0" smtClean="0">
                <a:solidFill>
                  <a:schemeClr val="accent1"/>
                </a:solidFill>
                <a:latin typeface="+mn-lt"/>
              </a:rPr>
              <a:t>voice communications</a:t>
            </a:r>
          </a:p>
          <a:p>
            <a:r>
              <a:rPr lang="en-IE" sz="3200" b="1" dirty="0" smtClean="0">
                <a:solidFill>
                  <a:schemeClr val="accent1"/>
                </a:solidFill>
                <a:latin typeface="+mn-lt"/>
              </a:rPr>
              <a:t>Instant </a:t>
            </a:r>
            <a:r>
              <a:rPr lang="en-IE" sz="3200" b="1" dirty="0" err="1" smtClean="0">
                <a:solidFill>
                  <a:schemeClr val="accent1"/>
                </a:solidFill>
                <a:latin typeface="+mn-lt"/>
              </a:rPr>
              <a:t>comms</a:t>
            </a:r>
            <a:r>
              <a:rPr lang="en-IE" sz="3200" b="1" dirty="0" smtClean="0">
                <a:solidFill>
                  <a:schemeClr val="accent1"/>
                </a:solidFill>
                <a:latin typeface="+mn-lt"/>
              </a:rPr>
              <a:t> - Fast call set-up time -  300ms</a:t>
            </a:r>
          </a:p>
          <a:p>
            <a:r>
              <a:rPr lang="en-IE" sz="3200" b="1" dirty="0" err="1" smtClean="0">
                <a:solidFill>
                  <a:schemeClr val="accent1"/>
                </a:solidFill>
                <a:latin typeface="+mn-lt"/>
              </a:rPr>
              <a:t>Interop</a:t>
            </a:r>
            <a:endParaRPr lang="en-IE" sz="3200" b="1" dirty="0" smtClean="0">
              <a:solidFill>
                <a:schemeClr val="accent1"/>
              </a:solidFill>
              <a:latin typeface="+mn-lt"/>
            </a:endParaRPr>
          </a:p>
          <a:p>
            <a:r>
              <a:rPr lang="en-IE" sz="3200" b="1" dirty="0" smtClean="0">
                <a:solidFill>
                  <a:schemeClr val="accent1"/>
                </a:solidFill>
                <a:latin typeface="+mn-lt"/>
              </a:rPr>
              <a:t>Secure</a:t>
            </a:r>
          </a:p>
          <a:p>
            <a:r>
              <a:rPr lang="en-IE" sz="3200" b="1" dirty="0" smtClean="0">
                <a:solidFill>
                  <a:schemeClr val="accent1"/>
                </a:solidFill>
                <a:latin typeface="+mn-lt"/>
              </a:rPr>
              <a:t>Available when required</a:t>
            </a:r>
            <a:endParaRPr lang="en-IE" sz="3200" b="1" dirty="0" smtClean="0">
              <a:solidFill>
                <a:schemeClr val="accent1"/>
              </a:solidFill>
              <a:latin typeface="+mn-lt"/>
            </a:endParaRPr>
          </a:p>
          <a:p>
            <a:endParaRPr lang="en-IE" dirty="0" smtClean="0"/>
          </a:p>
          <a:p>
            <a:endParaRPr lang="en-I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3"/>
          <p:cNvSpPr>
            <a:spLocks noGrp="1" noChangeArrowheads="1"/>
          </p:cNvSpPr>
          <p:nvPr>
            <p:ph type="title" idx="4294967295"/>
          </p:nvPr>
        </p:nvSpPr>
        <p:spPr>
          <a:xfrm>
            <a:off x="250825" y="614184"/>
            <a:ext cx="7324725" cy="719138"/>
          </a:xfrm>
        </p:spPr>
        <p:txBody>
          <a:bodyPr>
            <a:normAutofit fontScale="90000"/>
          </a:bodyPr>
          <a:lstStyle/>
          <a:p>
            <a:pPr algn="l"/>
            <a:r>
              <a:rPr lang="en-GB" dirty="0" smtClean="0"/>
              <a:t>	</a:t>
            </a:r>
            <a:r>
              <a:rPr lang="en-GB" dirty="0" smtClean="0">
                <a:solidFill>
                  <a:schemeClr val="bg1">
                    <a:lumMod val="50000"/>
                  </a:schemeClr>
                </a:solidFill>
              </a:rPr>
              <a:t>Network Features:</a:t>
            </a:r>
            <a:r>
              <a:rPr lang="en-IE" dirty="0" smtClean="0">
                <a:solidFill>
                  <a:schemeClr val="tx2"/>
                </a:solidFill>
              </a:rPr>
              <a:t/>
            </a:r>
            <a:br>
              <a:rPr lang="en-IE" dirty="0" smtClean="0">
                <a:solidFill>
                  <a:schemeClr val="tx2"/>
                </a:solidFill>
              </a:rPr>
            </a:br>
            <a:r>
              <a:rPr lang="en-IE" dirty="0" smtClean="0">
                <a:solidFill>
                  <a:schemeClr val="tx2"/>
                </a:solidFill>
              </a:rPr>
              <a:t>	</a:t>
            </a:r>
            <a:endParaRPr lang="en-GB" sz="2200" dirty="0" smtClean="0">
              <a:solidFill>
                <a:schemeClr val="accent4"/>
              </a:solidFill>
            </a:endParaRPr>
          </a:p>
        </p:txBody>
      </p:sp>
      <p:grpSp>
        <p:nvGrpSpPr>
          <p:cNvPr id="2" name="Group 21"/>
          <p:cNvGrpSpPr>
            <a:grpSpLocks/>
          </p:cNvGrpSpPr>
          <p:nvPr/>
        </p:nvGrpSpPr>
        <p:grpSpPr bwMode="auto">
          <a:xfrm>
            <a:off x="179388" y="1671638"/>
            <a:ext cx="2808287" cy="1870075"/>
            <a:chOff x="113" y="1389"/>
            <a:chExt cx="1769" cy="1178"/>
          </a:xfrm>
          <a:solidFill>
            <a:schemeClr val="accent2">
              <a:lumMod val="75000"/>
            </a:schemeClr>
          </a:solidFill>
        </p:grpSpPr>
        <p:sp>
          <p:nvSpPr>
            <p:cNvPr id="54277" name="AutoShape 5"/>
            <p:cNvSpPr>
              <a:spLocks noChangeArrowheads="1"/>
            </p:cNvSpPr>
            <p:nvPr/>
          </p:nvSpPr>
          <p:spPr bwMode="auto">
            <a:xfrm>
              <a:off x="113" y="1389"/>
              <a:ext cx="1769" cy="1178"/>
            </a:xfrm>
            <a:prstGeom prst="roundRect">
              <a:avLst>
                <a:gd name="adj" fmla="val 13847"/>
              </a:avLst>
            </a:prstGeom>
            <a:grpFill/>
            <a:ln w="38100" algn="ctr">
              <a:solidFill>
                <a:srgbClr val="D5CEC4"/>
              </a:solidFill>
              <a:round/>
              <a:headEnd/>
              <a:tailEnd/>
            </a:ln>
            <a:effectLst/>
          </p:spPr>
          <p:txBody>
            <a:bodyPr wrap="none" anchor="ctr"/>
            <a:lstStyle/>
            <a:p>
              <a:pPr eaLnBrk="1" hangingPunct="1">
                <a:defRPr/>
              </a:pPr>
              <a:endParaRPr lang="en-US" sz="1800" dirty="0">
                <a:solidFill>
                  <a:srgbClr val="000000"/>
                </a:solidFill>
                <a:latin typeface="Arial" pitchFamily="34" charset="0"/>
                <a:ea typeface="+mn-ea"/>
              </a:endParaRPr>
            </a:p>
          </p:txBody>
        </p:sp>
        <p:sp>
          <p:nvSpPr>
            <p:cNvPr id="54278" name="AutoShape 6"/>
            <p:cNvSpPr>
              <a:spLocks noChangeArrowheads="1"/>
            </p:cNvSpPr>
            <p:nvPr/>
          </p:nvSpPr>
          <p:spPr bwMode="auto">
            <a:xfrm>
              <a:off x="158" y="1435"/>
              <a:ext cx="1679" cy="271"/>
            </a:xfrm>
            <a:prstGeom prst="roundRect">
              <a:avLst>
                <a:gd name="adj" fmla="val 41324"/>
              </a:avLst>
            </a:prstGeom>
            <a:grpFill/>
            <a:ln w="38100">
              <a:noFill/>
              <a:round/>
              <a:headEnd/>
              <a:tailEnd/>
            </a:ln>
            <a:effectLst/>
          </p:spPr>
          <p:txBody>
            <a:bodyPr wrap="none" anchor="ctr"/>
            <a:lstStyle/>
            <a:p>
              <a:pPr algn="ctr"/>
              <a:r>
                <a:rPr lang="en-US" sz="1800" b="1" u="sng" dirty="0">
                  <a:solidFill>
                    <a:schemeClr val="bg1"/>
                  </a:solidFill>
                </a:rPr>
                <a:t>Group Call</a:t>
              </a:r>
            </a:p>
          </p:txBody>
        </p:sp>
        <p:sp>
          <p:nvSpPr>
            <p:cNvPr id="54279" name="Rectangle 7"/>
            <p:cNvSpPr>
              <a:spLocks noChangeArrowheads="1"/>
            </p:cNvSpPr>
            <p:nvPr/>
          </p:nvSpPr>
          <p:spPr bwMode="auto">
            <a:xfrm>
              <a:off x="158" y="1708"/>
              <a:ext cx="1679" cy="756"/>
            </a:xfrm>
            <a:prstGeom prst="rect">
              <a:avLst/>
            </a:prstGeom>
            <a:grpFill/>
            <a:ln w="9525">
              <a:noFill/>
              <a:miter lim="800000"/>
              <a:headEnd/>
              <a:tailEnd/>
            </a:ln>
            <a:effectLst/>
          </p:spPr>
          <p:txBody>
            <a:bodyPr wrap="square">
              <a:spAutoFit/>
            </a:bodyPr>
            <a:lstStyle/>
            <a:p>
              <a:pPr algn="ctr" eaLnBrk="1" hangingPunct="1"/>
              <a:r>
                <a:rPr lang="en-US" b="1" dirty="0">
                  <a:solidFill>
                    <a:schemeClr val="bg1"/>
                  </a:solidFill>
                </a:rPr>
                <a:t>Highly efficient one-to-many conversation, </a:t>
              </a:r>
              <a:r>
                <a:rPr lang="en-US" b="1" dirty="0" smtClean="0">
                  <a:solidFill>
                    <a:schemeClr val="bg1"/>
                  </a:solidFill>
                </a:rPr>
                <a:t>fast </a:t>
              </a:r>
              <a:r>
                <a:rPr lang="en-US" b="1" dirty="0">
                  <a:solidFill>
                    <a:schemeClr val="bg1"/>
                  </a:solidFill>
                </a:rPr>
                <a:t>and easy to </a:t>
              </a:r>
              <a:r>
                <a:rPr lang="en-US" b="1" dirty="0" smtClean="0">
                  <a:solidFill>
                    <a:schemeClr val="bg1"/>
                  </a:solidFill>
                </a:rPr>
                <a:t>set-up  0.3seconds</a:t>
              </a:r>
              <a:endParaRPr lang="en-US" b="1" dirty="0">
                <a:solidFill>
                  <a:schemeClr val="bg1"/>
                </a:solidFill>
              </a:endParaRPr>
            </a:p>
          </p:txBody>
        </p:sp>
      </p:grpSp>
      <p:grpSp>
        <p:nvGrpSpPr>
          <p:cNvPr id="3" name="Group 22"/>
          <p:cNvGrpSpPr>
            <a:grpSpLocks/>
          </p:cNvGrpSpPr>
          <p:nvPr/>
        </p:nvGrpSpPr>
        <p:grpSpPr bwMode="auto">
          <a:xfrm>
            <a:off x="3167063" y="1673225"/>
            <a:ext cx="2808287" cy="1870075"/>
            <a:chOff x="1995" y="1390"/>
            <a:chExt cx="1769" cy="1178"/>
          </a:xfrm>
          <a:solidFill>
            <a:schemeClr val="accent2">
              <a:lumMod val="75000"/>
            </a:schemeClr>
          </a:solidFill>
        </p:grpSpPr>
        <p:sp>
          <p:nvSpPr>
            <p:cNvPr id="54280" name="AutoShape 8"/>
            <p:cNvSpPr>
              <a:spLocks noChangeArrowheads="1"/>
            </p:cNvSpPr>
            <p:nvPr/>
          </p:nvSpPr>
          <p:spPr bwMode="auto">
            <a:xfrm>
              <a:off x="1995" y="1390"/>
              <a:ext cx="1769" cy="1178"/>
            </a:xfrm>
            <a:prstGeom prst="roundRect">
              <a:avLst>
                <a:gd name="adj" fmla="val 13847"/>
              </a:avLst>
            </a:prstGeom>
            <a:grpFill/>
            <a:ln w="38100" algn="ctr">
              <a:solidFill>
                <a:srgbClr val="D5CEC4"/>
              </a:solidFill>
              <a:round/>
              <a:headEnd/>
              <a:tailEnd/>
            </a:ln>
            <a:effectLst/>
          </p:spPr>
          <p:txBody>
            <a:bodyPr wrap="none" anchor="ctr"/>
            <a:lstStyle/>
            <a:p>
              <a:pPr eaLnBrk="1" hangingPunct="1">
                <a:defRPr/>
              </a:pPr>
              <a:endParaRPr lang="en-US" sz="1800" dirty="0">
                <a:solidFill>
                  <a:srgbClr val="000000"/>
                </a:solidFill>
                <a:latin typeface="Arial" pitchFamily="34" charset="0"/>
                <a:ea typeface="+mn-ea"/>
              </a:endParaRPr>
            </a:p>
          </p:txBody>
        </p:sp>
        <p:sp>
          <p:nvSpPr>
            <p:cNvPr id="54281" name="AutoShape 9"/>
            <p:cNvSpPr>
              <a:spLocks noChangeArrowheads="1"/>
            </p:cNvSpPr>
            <p:nvPr/>
          </p:nvSpPr>
          <p:spPr bwMode="auto">
            <a:xfrm>
              <a:off x="2040" y="1436"/>
              <a:ext cx="1679" cy="271"/>
            </a:xfrm>
            <a:prstGeom prst="roundRect">
              <a:avLst>
                <a:gd name="adj" fmla="val 41324"/>
              </a:avLst>
            </a:prstGeom>
            <a:grpFill/>
            <a:ln w="38100">
              <a:noFill/>
              <a:round/>
              <a:headEnd/>
              <a:tailEnd/>
            </a:ln>
            <a:effectLst/>
          </p:spPr>
          <p:txBody>
            <a:bodyPr wrap="none" anchor="ctr"/>
            <a:lstStyle/>
            <a:p>
              <a:pPr algn="ctr"/>
              <a:r>
                <a:rPr lang="en-US" sz="1800" b="1" u="sng" dirty="0">
                  <a:solidFill>
                    <a:schemeClr val="bg1"/>
                  </a:solidFill>
                </a:rPr>
                <a:t>Individual Call</a:t>
              </a:r>
            </a:p>
          </p:txBody>
        </p:sp>
        <p:sp>
          <p:nvSpPr>
            <p:cNvPr id="54282" name="Rectangle 10"/>
            <p:cNvSpPr>
              <a:spLocks noChangeArrowheads="1"/>
            </p:cNvSpPr>
            <p:nvPr/>
          </p:nvSpPr>
          <p:spPr bwMode="auto">
            <a:xfrm>
              <a:off x="2040" y="1885"/>
              <a:ext cx="1702" cy="407"/>
            </a:xfrm>
            <a:prstGeom prst="rect">
              <a:avLst/>
            </a:prstGeom>
            <a:grpFill/>
            <a:ln w="9525">
              <a:noFill/>
              <a:miter lim="800000"/>
              <a:headEnd/>
              <a:tailEnd/>
            </a:ln>
            <a:effectLst/>
          </p:spPr>
          <p:txBody>
            <a:bodyPr wrap="square">
              <a:spAutoFit/>
            </a:bodyPr>
            <a:lstStyle/>
            <a:p>
              <a:pPr algn="ctr" eaLnBrk="1" hangingPunct="1">
                <a:defRPr/>
              </a:pPr>
              <a:r>
                <a:rPr lang="en-US" b="1" dirty="0" smtClean="0">
                  <a:solidFill>
                    <a:schemeClr val="bg1"/>
                  </a:solidFill>
                </a:rPr>
                <a:t>O</a:t>
              </a:r>
              <a:r>
                <a:rPr lang="en-US" b="1" dirty="0" smtClean="0">
                  <a:solidFill>
                    <a:schemeClr val="bg1"/>
                  </a:solidFill>
                  <a:ea typeface="+mn-ea"/>
                </a:rPr>
                <a:t>ne-to-one </a:t>
              </a:r>
              <a:r>
                <a:rPr lang="en-US" b="1" dirty="0">
                  <a:solidFill>
                    <a:schemeClr val="bg1"/>
                  </a:solidFill>
                  <a:ea typeface="+mn-ea"/>
                </a:rPr>
                <a:t>full </a:t>
              </a:r>
              <a:r>
                <a:rPr lang="en-US" b="1" dirty="0" smtClean="0">
                  <a:solidFill>
                    <a:schemeClr val="bg1"/>
                  </a:solidFill>
                  <a:ea typeface="+mn-ea"/>
                </a:rPr>
                <a:t>/ half duplex </a:t>
              </a:r>
              <a:r>
                <a:rPr lang="en-US" b="1" dirty="0">
                  <a:solidFill>
                    <a:schemeClr val="bg1"/>
                  </a:solidFill>
                  <a:ea typeface="+mn-ea"/>
                </a:rPr>
                <a:t>conversation</a:t>
              </a:r>
            </a:p>
          </p:txBody>
        </p:sp>
      </p:grpSp>
      <p:grpSp>
        <p:nvGrpSpPr>
          <p:cNvPr id="4" name="Group 23"/>
          <p:cNvGrpSpPr>
            <a:grpSpLocks/>
          </p:cNvGrpSpPr>
          <p:nvPr/>
        </p:nvGrpSpPr>
        <p:grpSpPr bwMode="auto">
          <a:xfrm>
            <a:off x="6156325" y="1674813"/>
            <a:ext cx="2808288" cy="1870075"/>
            <a:chOff x="3878" y="1391"/>
            <a:chExt cx="1769" cy="1178"/>
          </a:xfrm>
          <a:solidFill>
            <a:schemeClr val="accent2">
              <a:lumMod val="75000"/>
            </a:schemeClr>
          </a:solidFill>
        </p:grpSpPr>
        <p:sp>
          <p:nvSpPr>
            <p:cNvPr id="54283" name="AutoShape 11"/>
            <p:cNvSpPr>
              <a:spLocks noChangeArrowheads="1"/>
            </p:cNvSpPr>
            <p:nvPr/>
          </p:nvSpPr>
          <p:spPr bwMode="auto">
            <a:xfrm>
              <a:off x="3878" y="1391"/>
              <a:ext cx="1769" cy="1178"/>
            </a:xfrm>
            <a:prstGeom prst="roundRect">
              <a:avLst>
                <a:gd name="adj" fmla="val 13847"/>
              </a:avLst>
            </a:prstGeom>
            <a:grpFill/>
            <a:ln w="38100" algn="ctr">
              <a:solidFill>
                <a:srgbClr val="D5CEC4"/>
              </a:solidFill>
              <a:round/>
              <a:headEnd/>
              <a:tailEnd/>
            </a:ln>
            <a:effectLst/>
          </p:spPr>
          <p:txBody>
            <a:bodyPr wrap="none" anchor="ctr"/>
            <a:lstStyle/>
            <a:p>
              <a:pPr eaLnBrk="1" hangingPunct="1">
                <a:defRPr/>
              </a:pPr>
              <a:endParaRPr lang="en-US" sz="1800" dirty="0">
                <a:solidFill>
                  <a:srgbClr val="000000"/>
                </a:solidFill>
                <a:latin typeface="Arial" pitchFamily="34" charset="0"/>
                <a:ea typeface="+mn-ea"/>
              </a:endParaRPr>
            </a:p>
          </p:txBody>
        </p:sp>
        <p:sp>
          <p:nvSpPr>
            <p:cNvPr id="54284" name="AutoShape 12"/>
            <p:cNvSpPr>
              <a:spLocks noChangeArrowheads="1"/>
            </p:cNvSpPr>
            <p:nvPr/>
          </p:nvSpPr>
          <p:spPr bwMode="auto">
            <a:xfrm>
              <a:off x="3923" y="1437"/>
              <a:ext cx="1679" cy="271"/>
            </a:xfrm>
            <a:prstGeom prst="roundRect">
              <a:avLst>
                <a:gd name="adj" fmla="val 41324"/>
              </a:avLst>
            </a:prstGeom>
            <a:grpFill/>
            <a:ln w="38100">
              <a:noFill/>
              <a:round/>
              <a:headEnd/>
              <a:tailEnd/>
            </a:ln>
            <a:effectLst/>
          </p:spPr>
          <p:txBody>
            <a:bodyPr wrap="none" anchor="ctr"/>
            <a:lstStyle/>
            <a:p>
              <a:pPr algn="ctr"/>
              <a:r>
                <a:rPr lang="en-US" b="1" u="sng" dirty="0" smtClean="0">
                  <a:solidFill>
                    <a:schemeClr val="bg1"/>
                  </a:solidFill>
                </a:rPr>
                <a:t>DMO</a:t>
              </a:r>
              <a:endParaRPr lang="en-US" sz="1800" b="1" u="sng" dirty="0">
                <a:solidFill>
                  <a:schemeClr val="bg1"/>
                </a:solidFill>
              </a:endParaRPr>
            </a:p>
          </p:txBody>
        </p:sp>
        <p:sp>
          <p:nvSpPr>
            <p:cNvPr id="54285" name="Rectangle 13"/>
            <p:cNvSpPr>
              <a:spLocks noChangeArrowheads="1"/>
            </p:cNvSpPr>
            <p:nvPr/>
          </p:nvSpPr>
          <p:spPr bwMode="auto">
            <a:xfrm>
              <a:off x="3923" y="1868"/>
              <a:ext cx="1702" cy="368"/>
            </a:xfrm>
            <a:prstGeom prst="rect">
              <a:avLst/>
            </a:prstGeom>
            <a:grpFill/>
            <a:ln w="9525" algn="ctr">
              <a:noFill/>
              <a:miter lim="800000"/>
              <a:headEnd/>
              <a:tailEnd/>
            </a:ln>
            <a:effectLst/>
          </p:spPr>
          <p:txBody>
            <a:bodyPr wrap="square">
              <a:spAutoFit/>
            </a:bodyPr>
            <a:lstStyle/>
            <a:p>
              <a:pPr algn="ctr" eaLnBrk="1" hangingPunct="1"/>
              <a:r>
                <a:rPr lang="en-US" sz="1600" b="1" dirty="0" smtClean="0">
                  <a:solidFill>
                    <a:srgbClr val="FFFFFF"/>
                  </a:solidFill>
                </a:rPr>
                <a:t>Direct Mode Operation</a:t>
              </a:r>
            </a:p>
            <a:p>
              <a:pPr algn="ctr" eaLnBrk="1" hangingPunct="1"/>
              <a:endParaRPr lang="en-GB" sz="1600" dirty="0">
                <a:solidFill>
                  <a:srgbClr val="FFFFFF"/>
                </a:solidFill>
              </a:endParaRPr>
            </a:p>
          </p:txBody>
        </p:sp>
      </p:grpSp>
      <p:grpSp>
        <p:nvGrpSpPr>
          <p:cNvPr id="5" name="Group 24"/>
          <p:cNvGrpSpPr>
            <a:grpSpLocks/>
          </p:cNvGrpSpPr>
          <p:nvPr/>
        </p:nvGrpSpPr>
        <p:grpSpPr bwMode="auto">
          <a:xfrm>
            <a:off x="1314534" y="3911382"/>
            <a:ext cx="2736849" cy="1870075"/>
            <a:chOff x="113" y="2795"/>
            <a:chExt cx="1769" cy="1178"/>
          </a:xfrm>
          <a:solidFill>
            <a:schemeClr val="accent2">
              <a:lumMod val="75000"/>
            </a:schemeClr>
          </a:solidFill>
        </p:grpSpPr>
        <p:sp>
          <p:nvSpPr>
            <p:cNvPr id="54286" name="AutoShape 14"/>
            <p:cNvSpPr>
              <a:spLocks noChangeArrowheads="1"/>
            </p:cNvSpPr>
            <p:nvPr/>
          </p:nvSpPr>
          <p:spPr bwMode="auto">
            <a:xfrm>
              <a:off x="113" y="2795"/>
              <a:ext cx="1769" cy="1178"/>
            </a:xfrm>
            <a:prstGeom prst="roundRect">
              <a:avLst>
                <a:gd name="adj" fmla="val 13847"/>
              </a:avLst>
            </a:prstGeom>
            <a:grpFill/>
            <a:ln w="38100" algn="ctr">
              <a:solidFill>
                <a:srgbClr val="D5CEC4"/>
              </a:solidFill>
              <a:round/>
              <a:headEnd/>
              <a:tailEnd/>
            </a:ln>
            <a:effectLst/>
          </p:spPr>
          <p:txBody>
            <a:bodyPr wrap="none" anchor="ctr"/>
            <a:lstStyle/>
            <a:p>
              <a:pPr eaLnBrk="1" hangingPunct="1">
                <a:defRPr/>
              </a:pPr>
              <a:endParaRPr lang="en-US" sz="1800" dirty="0">
                <a:solidFill>
                  <a:srgbClr val="000000"/>
                </a:solidFill>
                <a:latin typeface="Arial" pitchFamily="34" charset="0"/>
                <a:ea typeface="+mn-ea"/>
              </a:endParaRPr>
            </a:p>
          </p:txBody>
        </p:sp>
        <p:sp>
          <p:nvSpPr>
            <p:cNvPr id="54287" name="AutoShape 15"/>
            <p:cNvSpPr>
              <a:spLocks noChangeArrowheads="1"/>
            </p:cNvSpPr>
            <p:nvPr/>
          </p:nvSpPr>
          <p:spPr bwMode="auto">
            <a:xfrm>
              <a:off x="158" y="2841"/>
              <a:ext cx="1679" cy="271"/>
            </a:xfrm>
            <a:prstGeom prst="roundRect">
              <a:avLst>
                <a:gd name="adj" fmla="val 41324"/>
              </a:avLst>
            </a:prstGeom>
            <a:grpFill/>
            <a:ln w="38100">
              <a:noFill/>
              <a:round/>
              <a:headEnd/>
              <a:tailEnd/>
            </a:ln>
            <a:effectLst/>
          </p:spPr>
          <p:txBody>
            <a:bodyPr wrap="none" anchor="ctr"/>
            <a:lstStyle/>
            <a:p>
              <a:pPr algn="ctr"/>
              <a:r>
                <a:rPr lang="en-US" sz="1800" b="1" u="sng" dirty="0">
                  <a:solidFill>
                    <a:schemeClr val="bg1"/>
                  </a:solidFill>
                </a:rPr>
                <a:t>Emergency Call</a:t>
              </a:r>
            </a:p>
          </p:txBody>
        </p:sp>
        <p:sp>
          <p:nvSpPr>
            <p:cNvPr id="54288" name="Rectangle 16"/>
            <p:cNvSpPr>
              <a:spLocks noChangeArrowheads="1"/>
            </p:cNvSpPr>
            <p:nvPr/>
          </p:nvSpPr>
          <p:spPr bwMode="auto">
            <a:xfrm>
              <a:off x="158" y="3078"/>
              <a:ext cx="1679" cy="756"/>
            </a:xfrm>
            <a:prstGeom prst="rect">
              <a:avLst/>
            </a:prstGeom>
            <a:grpFill/>
            <a:ln w="9525" algn="ctr">
              <a:noFill/>
              <a:miter lim="800000"/>
              <a:headEnd/>
              <a:tailEnd/>
            </a:ln>
            <a:effectLst/>
          </p:spPr>
          <p:txBody>
            <a:bodyPr wrap="square">
              <a:spAutoFit/>
            </a:bodyPr>
            <a:lstStyle/>
            <a:p>
              <a:pPr algn="ctr" eaLnBrk="1" hangingPunct="1"/>
              <a:r>
                <a:rPr lang="en-US" b="1" dirty="0">
                  <a:solidFill>
                    <a:schemeClr val="bg1"/>
                  </a:solidFill>
                </a:rPr>
                <a:t>Easily accessible emergency button - emergency calls have highest priority </a:t>
              </a:r>
              <a:r>
                <a:rPr lang="en-US" b="1" dirty="0" smtClean="0">
                  <a:solidFill>
                    <a:schemeClr val="bg1"/>
                  </a:solidFill>
                </a:rPr>
                <a:t> .</a:t>
              </a:r>
            </a:p>
          </p:txBody>
        </p:sp>
      </p:grpSp>
      <p:grpSp>
        <p:nvGrpSpPr>
          <p:cNvPr id="7" name="Group 26"/>
          <p:cNvGrpSpPr>
            <a:grpSpLocks/>
          </p:cNvGrpSpPr>
          <p:nvPr/>
        </p:nvGrpSpPr>
        <p:grpSpPr bwMode="auto">
          <a:xfrm>
            <a:off x="4536281" y="3903663"/>
            <a:ext cx="2808288" cy="1870075"/>
            <a:chOff x="1922" y="2718"/>
            <a:chExt cx="1769" cy="1178"/>
          </a:xfrm>
          <a:solidFill>
            <a:schemeClr val="accent2">
              <a:lumMod val="75000"/>
            </a:schemeClr>
          </a:solidFill>
        </p:grpSpPr>
        <p:sp>
          <p:nvSpPr>
            <p:cNvPr id="24" name="AutoShape 20"/>
            <p:cNvSpPr>
              <a:spLocks noChangeArrowheads="1"/>
            </p:cNvSpPr>
            <p:nvPr/>
          </p:nvSpPr>
          <p:spPr bwMode="auto">
            <a:xfrm>
              <a:off x="1922" y="2718"/>
              <a:ext cx="1769" cy="1178"/>
            </a:xfrm>
            <a:prstGeom prst="roundRect">
              <a:avLst>
                <a:gd name="adj" fmla="val 13847"/>
              </a:avLst>
            </a:prstGeom>
            <a:grpFill/>
            <a:ln w="38100" algn="ctr">
              <a:solidFill>
                <a:srgbClr val="D5CEC4"/>
              </a:solidFill>
              <a:round/>
              <a:headEnd/>
              <a:tailEnd/>
            </a:ln>
            <a:effectLst/>
          </p:spPr>
          <p:txBody>
            <a:bodyPr wrap="none" anchor="ctr"/>
            <a:lstStyle/>
            <a:p>
              <a:pPr eaLnBrk="1" hangingPunct="1">
                <a:defRPr/>
              </a:pPr>
              <a:endParaRPr lang="en-US" sz="1800" dirty="0">
                <a:solidFill>
                  <a:srgbClr val="000000"/>
                </a:solidFill>
                <a:latin typeface="Arial" pitchFamily="34" charset="0"/>
                <a:ea typeface="+mn-ea"/>
              </a:endParaRPr>
            </a:p>
          </p:txBody>
        </p:sp>
        <p:sp>
          <p:nvSpPr>
            <p:cNvPr id="25" name="AutoShape 21"/>
            <p:cNvSpPr>
              <a:spLocks noChangeArrowheads="1"/>
            </p:cNvSpPr>
            <p:nvPr/>
          </p:nvSpPr>
          <p:spPr bwMode="auto">
            <a:xfrm>
              <a:off x="1968" y="2763"/>
              <a:ext cx="1679" cy="271"/>
            </a:xfrm>
            <a:prstGeom prst="roundRect">
              <a:avLst>
                <a:gd name="adj" fmla="val 41324"/>
              </a:avLst>
            </a:prstGeom>
            <a:grpFill/>
            <a:ln w="38100" algn="ctr">
              <a:noFill/>
              <a:round/>
              <a:headEnd/>
              <a:tailEnd/>
            </a:ln>
            <a:effectLst/>
          </p:spPr>
          <p:txBody>
            <a:bodyPr wrap="none" anchor="ctr"/>
            <a:lstStyle/>
            <a:p>
              <a:pPr algn="ctr"/>
              <a:r>
                <a:rPr lang="en-US" sz="1800" b="1" u="sng" dirty="0" smtClean="0">
                  <a:solidFill>
                    <a:schemeClr val="bg1"/>
                  </a:solidFill>
                </a:rPr>
                <a:t> SDS</a:t>
              </a:r>
              <a:endParaRPr lang="en-US" sz="1800" b="1" u="sng" dirty="0">
                <a:solidFill>
                  <a:schemeClr val="bg1"/>
                </a:solidFill>
              </a:endParaRPr>
            </a:p>
          </p:txBody>
        </p:sp>
        <p:sp>
          <p:nvSpPr>
            <p:cNvPr id="26" name="Rectangle 22"/>
            <p:cNvSpPr>
              <a:spLocks noChangeArrowheads="1"/>
            </p:cNvSpPr>
            <p:nvPr/>
          </p:nvSpPr>
          <p:spPr bwMode="auto">
            <a:xfrm>
              <a:off x="2013" y="3171"/>
              <a:ext cx="1634" cy="213"/>
            </a:xfrm>
            <a:prstGeom prst="rect">
              <a:avLst/>
            </a:prstGeom>
            <a:grpFill/>
            <a:ln w="9525" algn="ctr">
              <a:noFill/>
              <a:miter lim="800000"/>
              <a:headEnd/>
              <a:tailEnd/>
            </a:ln>
            <a:effectLst/>
          </p:spPr>
          <p:txBody>
            <a:bodyPr wrap="square">
              <a:spAutoFit/>
            </a:bodyPr>
            <a:lstStyle/>
            <a:p>
              <a:pPr algn="ctr" eaLnBrk="1" hangingPunct="1"/>
              <a:endParaRPr lang="en-US" sz="1600" dirty="0">
                <a:solidFill>
                  <a:srgbClr val="000000"/>
                </a:solidFill>
              </a:endParaRPr>
            </a:p>
          </p:txBody>
        </p:sp>
      </p:grpSp>
      <p:sp>
        <p:nvSpPr>
          <p:cNvPr id="27" name="Rectangle 26"/>
          <p:cNvSpPr/>
          <p:nvPr/>
        </p:nvSpPr>
        <p:spPr>
          <a:xfrm>
            <a:off x="4967237" y="4581128"/>
            <a:ext cx="2016225" cy="646331"/>
          </a:xfrm>
          <a:prstGeom prst="rect">
            <a:avLst/>
          </a:prstGeom>
        </p:spPr>
        <p:txBody>
          <a:bodyPr wrap="square">
            <a:spAutoFit/>
          </a:bodyPr>
          <a:lstStyle/>
          <a:p>
            <a:pPr algn="ctr"/>
            <a:r>
              <a:rPr lang="en-US" dirty="0" smtClean="0">
                <a:solidFill>
                  <a:srgbClr val="FFFFFF"/>
                </a:solidFill>
              </a:rPr>
              <a:t>Short data services </a:t>
            </a:r>
          </a:p>
          <a:p>
            <a:pPr algn="ctr"/>
            <a:r>
              <a:rPr lang="en-US" dirty="0" smtClean="0">
                <a:solidFill>
                  <a:srgbClr val="FFFFFF"/>
                </a:solidFill>
              </a:rPr>
              <a:t>Predefined groups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998282" y="1552575"/>
            <a:ext cx="5029200" cy="1143000"/>
          </a:xfrm>
          <a:prstGeom prst="rect">
            <a:avLst/>
          </a:prstGeom>
          <a:noFill/>
          <a:ln w="9525">
            <a:noFill/>
            <a:round/>
            <a:headEnd/>
            <a:tailEnd/>
          </a:ln>
        </p:spPr>
        <p:txBody>
          <a:bodyPr lIns="82440" tIns="41400" rIns="82440" bIns="41400" anchor="ctr"/>
          <a:lstStyle/>
          <a:p>
            <a:pPr algn="ctr">
              <a:spcBef>
                <a:spcPts val="1875"/>
              </a:spcBef>
              <a:buClr>
                <a:srgbClr val="0A4B9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000" dirty="0">
                <a:solidFill>
                  <a:srgbClr val="0A4B96"/>
                </a:solidFill>
              </a:rPr>
              <a:t/>
            </a:r>
            <a:br>
              <a:rPr lang="en-GB" sz="3000" dirty="0">
                <a:solidFill>
                  <a:srgbClr val="0A4B96"/>
                </a:solidFill>
              </a:rPr>
            </a:br>
            <a:r>
              <a:rPr lang="en-GB" sz="3000" dirty="0" smtClean="0">
                <a:solidFill>
                  <a:srgbClr val="0A4B96"/>
                </a:solidFill>
              </a:rPr>
              <a:t>MTM 5400 Terminal</a:t>
            </a:r>
            <a:endParaRPr lang="en-GB" sz="3000" dirty="0">
              <a:solidFill>
                <a:srgbClr val="0A4B96"/>
              </a:solidFill>
            </a:endParaRPr>
          </a:p>
        </p:txBody>
      </p:sp>
      <p:sp>
        <p:nvSpPr>
          <p:cNvPr id="11267" name="Text Box 2"/>
          <p:cNvSpPr txBox="1">
            <a:spLocks noChangeArrowheads="1"/>
          </p:cNvSpPr>
          <p:nvPr/>
        </p:nvSpPr>
        <p:spPr bwMode="auto">
          <a:xfrm>
            <a:off x="1304925" y="3579813"/>
            <a:ext cx="7729538" cy="965200"/>
          </a:xfrm>
          <a:prstGeom prst="rect">
            <a:avLst/>
          </a:prstGeom>
          <a:noFill/>
          <a:ln w="9525">
            <a:noFill/>
            <a:round/>
            <a:headEnd/>
            <a:tailEnd/>
          </a:ln>
        </p:spPr>
        <p:txBody>
          <a:bodyPr anchor="ctr"/>
          <a:lstStyle/>
          <a:p>
            <a:pPr algn="r">
              <a:spcBef>
                <a:spcPts val="625"/>
              </a:spcBef>
              <a:buClr>
                <a:srgbClr val="0A4B9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500" b="1" dirty="0">
              <a:solidFill>
                <a:srgbClr val="FFFFFF"/>
              </a:solidFill>
            </a:endParaRPr>
          </a:p>
        </p:txBody>
      </p:sp>
      <p:pic>
        <p:nvPicPr>
          <p:cNvPr id="8194" name="Picture 2" descr="C:\Users\wwalsh\Desktop\Wills Documents\Images &amp; logos\MTM5400_900.jpg"/>
          <p:cNvPicPr>
            <a:picLocks noChangeAspect="1" noChangeArrowheads="1"/>
          </p:cNvPicPr>
          <p:nvPr/>
        </p:nvPicPr>
        <p:blipFill>
          <a:blip r:embed="rId3"/>
          <a:srcRect/>
          <a:stretch>
            <a:fillRect/>
          </a:stretch>
        </p:blipFill>
        <p:spPr bwMode="auto">
          <a:xfrm>
            <a:off x="1641764" y="2879844"/>
            <a:ext cx="5385718" cy="2697995"/>
          </a:xfrm>
          <a:prstGeom prst="rect">
            <a:avLst/>
          </a:prstGeom>
          <a:noFill/>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a:srcRect/>
          <a:stretch>
            <a:fillRect/>
          </a:stretch>
        </p:blipFill>
        <p:spPr bwMode="auto">
          <a:xfrm>
            <a:off x="1531938" y="2324100"/>
            <a:ext cx="6035675" cy="2078038"/>
          </a:xfrm>
          <a:prstGeom prst="rect">
            <a:avLst/>
          </a:prstGeom>
          <a:noFill/>
          <a:ln w="9525">
            <a:noFill/>
            <a:round/>
            <a:headEnd/>
            <a:tailEnd/>
          </a:ln>
        </p:spPr>
      </p:pic>
      <p:sp>
        <p:nvSpPr>
          <p:cNvPr id="12291" name="Text Box 2"/>
          <p:cNvSpPr txBox="1">
            <a:spLocks noChangeArrowheads="1"/>
          </p:cNvSpPr>
          <p:nvPr/>
        </p:nvSpPr>
        <p:spPr bwMode="auto">
          <a:xfrm>
            <a:off x="7204075" y="6356350"/>
            <a:ext cx="1905000" cy="457200"/>
          </a:xfrm>
          <a:prstGeom prst="rect">
            <a:avLst/>
          </a:prstGeom>
          <a:noFill/>
          <a:ln w="9525">
            <a:noFill/>
            <a:round/>
            <a:headEnd/>
            <a:tailEnd/>
          </a:ln>
        </p:spPr>
        <p:txBody>
          <a:bodyPr/>
          <a:lstStyle/>
          <a:p>
            <a:pPr algn="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8CD3DD6-2AEC-40EA-85B9-D714415BB303}" type="slidenum">
              <a:rPr lang="en-GB" sz="1000">
                <a:solidFill>
                  <a:srgbClr val="0000FF"/>
                </a:solidFill>
              </a:rPr>
              <a:pPr algn="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en-GB" sz="1000">
              <a:solidFill>
                <a:srgbClr val="0000FF"/>
              </a:solidFill>
            </a:endParaRPr>
          </a:p>
        </p:txBody>
      </p:sp>
      <p:sp>
        <p:nvSpPr>
          <p:cNvPr id="86020" name="Text Box 3"/>
          <p:cNvSpPr txBox="1">
            <a:spLocks noChangeArrowheads="1"/>
          </p:cNvSpPr>
          <p:nvPr/>
        </p:nvSpPr>
        <p:spPr bwMode="auto">
          <a:xfrm>
            <a:off x="349250" y="204788"/>
            <a:ext cx="5137150" cy="865187"/>
          </a:xfrm>
          <a:prstGeom prst="rect">
            <a:avLst/>
          </a:prstGeom>
          <a:noFill/>
          <a:ln w="9525">
            <a:noFill/>
            <a:round/>
            <a:headEnd/>
            <a:tailEnd/>
          </a:ln>
        </p:spPr>
        <p:txBody>
          <a:bodyPr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solidFill>
                  <a:schemeClr val="accent1"/>
                </a:solidFill>
              </a:rPr>
              <a:t>Controls &amp; Indicators</a:t>
            </a:r>
          </a:p>
        </p:txBody>
      </p:sp>
      <p:grpSp>
        <p:nvGrpSpPr>
          <p:cNvPr id="2" name="Group 4"/>
          <p:cNvGrpSpPr>
            <a:grpSpLocks/>
          </p:cNvGrpSpPr>
          <p:nvPr/>
        </p:nvGrpSpPr>
        <p:grpSpPr bwMode="auto">
          <a:xfrm>
            <a:off x="381000" y="1600200"/>
            <a:ext cx="1903413" cy="912813"/>
            <a:chOff x="240" y="1008"/>
            <a:chExt cx="1199" cy="575"/>
          </a:xfrm>
        </p:grpSpPr>
        <p:sp>
          <p:nvSpPr>
            <p:cNvPr id="12332" name="Text Box 5"/>
            <p:cNvSpPr txBox="1">
              <a:spLocks noChangeArrowheads="1"/>
            </p:cNvSpPr>
            <p:nvPr/>
          </p:nvSpPr>
          <p:spPr bwMode="auto">
            <a:xfrm>
              <a:off x="240" y="1008"/>
              <a:ext cx="940" cy="198"/>
            </a:xfrm>
            <a:prstGeom prst="rect">
              <a:avLst/>
            </a:prstGeom>
            <a:noFill/>
            <a:ln w="9525">
              <a:noFill/>
              <a:round/>
              <a:headEnd/>
              <a:tailEnd/>
            </a:ln>
          </p:spPr>
          <p:txBody>
            <a:bodyPr>
              <a:spAutoFit/>
            </a:bodyPr>
            <a:lstStyle/>
            <a:p>
              <a:pPr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a:t>Rotary </a:t>
              </a:r>
              <a:r>
                <a:rPr lang="en-US" sz="1600" b="1" dirty="0" smtClean="0"/>
                <a:t>Knob</a:t>
              </a:r>
              <a:endParaRPr lang="en-US" sz="1600" b="1" dirty="0"/>
            </a:p>
          </p:txBody>
        </p:sp>
        <p:grpSp>
          <p:nvGrpSpPr>
            <p:cNvPr id="3" name="Group 6"/>
            <p:cNvGrpSpPr>
              <a:grpSpLocks/>
            </p:cNvGrpSpPr>
            <p:nvPr/>
          </p:nvGrpSpPr>
          <p:grpSpPr bwMode="auto">
            <a:xfrm>
              <a:off x="1008" y="1104"/>
              <a:ext cx="431" cy="479"/>
              <a:chOff x="1008" y="1104"/>
              <a:chExt cx="431" cy="479"/>
            </a:xfrm>
          </p:grpSpPr>
          <p:sp>
            <p:nvSpPr>
              <p:cNvPr id="12334" name="Line 7"/>
              <p:cNvSpPr>
                <a:spLocks noChangeShapeType="1"/>
              </p:cNvSpPr>
              <p:nvPr/>
            </p:nvSpPr>
            <p:spPr bwMode="auto">
              <a:xfrm flipH="1">
                <a:off x="1007" y="1117"/>
                <a:ext cx="434" cy="1"/>
              </a:xfrm>
              <a:prstGeom prst="line">
                <a:avLst/>
              </a:prstGeom>
              <a:noFill/>
              <a:ln w="38160">
                <a:solidFill>
                  <a:srgbClr val="E3E735"/>
                </a:solidFill>
                <a:miter lim="800000"/>
                <a:headEnd/>
                <a:tailEnd/>
              </a:ln>
            </p:spPr>
            <p:txBody>
              <a:bodyPr/>
              <a:lstStyle/>
              <a:p>
                <a:endParaRPr lang="en-IE"/>
              </a:p>
            </p:txBody>
          </p:sp>
          <p:sp>
            <p:nvSpPr>
              <p:cNvPr id="12335" name="Line 8"/>
              <p:cNvSpPr>
                <a:spLocks noChangeShapeType="1"/>
              </p:cNvSpPr>
              <p:nvPr/>
            </p:nvSpPr>
            <p:spPr bwMode="auto">
              <a:xfrm>
                <a:off x="1437" y="1104"/>
                <a:ext cx="1" cy="480"/>
              </a:xfrm>
              <a:prstGeom prst="line">
                <a:avLst/>
              </a:prstGeom>
              <a:noFill/>
              <a:ln w="38160">
                <a:solidFill>
                  <a:srgbClr val="E3E735"/>
                </a:solidFill>
                <a:miter lim="800000"/>
                <a:headEnd/>
                <a:tailEnd type="triangle" w="med" len="med"/>
              </a:ln>
            </p:spPr>
            <p:txBody>
              <a:bodyPr/>
              <a:lstStyle/>
              <a:p>
                <a:endParaRPr lang="en-IE"/>
              </a:p>
            </p:txBody>
          </p:sp>
        </p:grpSp>
      </p:grpSp>
      <p:grpSp>
        <p:nvGrpSpPr>
          <p:cNvPr id="4" name="Group 9"/>
          <p:cNvGrpSpPr>
            <a:grpSpLocks/>
          </p:cNvGrpSpPr>
          <p:nvPr/>
        </p:nvGrpSpPr>
        <p:grpSpPr bwMode="auto">
          <a:xfrm>
            <a:off x="2362201" y="1600200"/>
            <a:ext cx="1492251" cy="1139825"/>
            <a:chOff x="1488" y="1008"/>
            <a:chExt cx="940" cy="718"/>
          </a:xfrm>
        </p:grpSpPr>
        <p:sp>
          <p:nvSpPr>
            <p:cNvPr id="12328" name="Text Box 10"/>
            <p:cNvSpPr txBox="1">
              <a:spLocks noChangeArrowheads="1"/>
            </p:cNvSpPr>
            <p:nvPr/>
          </p:nvSpPr>
          <p:spPr bwMode="auto">
            <a:xfrm>
              <a:off x="1488" y="1008"/>
              <a:ext cx="940" cy="198"/>
            </a:xfrm>
            <a:prstGeom prst="rect">
              <a:avLst/>
            </a:prstGeom>
            <a:noFill/>
            <a:ln w="9525">
              <a:noFill/>
              <a:round/>
              <a:headEnd/>
              <a:tailEnd/>
            </a:ln>
          </p:spPr>
          <p:txBody>
            <a:bodyPr>
              <a:spAutoFit/>
            </a:bodyPr>
            <a:lstStyle/>
            <a:p>
              <a:pPr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err="1"/>
                <a:t>Colour</a:t>
              </a:r>
              <a:r>
                <a:rPr lang="en-US" sz="1600" b="1" dirty="0"/>
                <a:t> Display</a:t>
              </a:r>
            </a:p>
          </p:txBody>
        </p:sp>
        <p:grpSp>
          <p:nvGrpSpPr>
            <p:cNvPr id="5" name="Group 11"/>
            <p:cNvGrpSpPr>
              <a:grpSpLocks/>
            </p:cNvGrpSpPr>
            <p:nvPr/>
          </p:nvGrpSpPr>
          <p:grpSpPr bwMode="auto">
            <a:xfrm>
              <a:off x="2256" y="1103"/>
              <a:ext cx="143" cy="623"/>
              <a:chOff x="2256" y="1103"/>
              <a:chExt cx="143" cy="623"/>
            </a:xfrm>
          </p:grpSpPr>
          <p:sp>
            <p:nvSpPr>
              <p:cNvPr id="12330" name="Line 12"/>
              <p:cNvSpPr>
                <a:spLocks noChangeShapeType="1"/>
              </p:cNvSpPr>
              <p:nvPr/>
            </p:nvSpPr>
            <p:spPr bwMode="auto">
              <a:xfrm flipH="1">
                <a:off x="2255" y="1120"/>
                <a:ext cx="146" cy="1"/>
              </a:xfrm>
              <a:prstGeom prst="line">
                <a:avLst/>
              </a:prstGeom>
              <a:noFill/>
              <a:ln w="38160">
                <a:solidFill>
                  <a:srgbClr val="E3E735"/>
                </a:solidFill>
                <a:miter lim="800000"/>
                <a:headEnd/>
                <a:tailEnd/>
              </a:ln>
            </p:spPr>
            <p:txBody>
              <a:bodyPr/>
              <a:lstStyle/>
              <a:p>
                <a:endParaRPr lang="en-IE"/>
              </a:p>
            </p:txBody>
          </p:sp>
          <p:sp>
            <p:nvSpPr>
              <p:cNvPr id="12331" name="Line 13"/>
              <p:cNvSpPr>
                <a:spLocks noChangeShapeType="1"/>
              </p:cNvSpPr>
              <p:nvPr/>
            </p:nvSpPr>
            <p:spPr bwMode="auto">
              <a:xfrm>
                <a:off x="2399" y="1103"/>
                <a:ext cx="1" cy="624"/>
              </a:xfrm>
              <a:prstGeom prst="line">
                <a:avLst/>
              </a:prstGeom>
              <a:noFill/>
              <a:ln w="38160">
                <a:solidFill>
                  <a:srgbClr val="E3E735"/>
                </a:solidFill>
                <a:miter lim="800000"/>
                <a:headEnd/>
                <a:tailEnd type="triangle" w="med" len="med"/>
              </a:ln>
            </p:spPr>
            <p:txBody>
              <a:bodyPr/>
              <a:lstStyle/>
              <a:p>
                <a:endParaRPr lang="en-IE"/>
              </a:p>
            </p:txBody>
          </p:sp>
        </p:grpSp>
      </p:grpSp>
      <p:grpSp>
        <p:nvGrpSpPr>
          <p:cNvPr id="6" name="Group 14"/>
          <p:cNvGrpSpPr>
            <a:grpSpLocks/>
          </p:cNvGrpSpPr>
          <p:nvPr/>
        </p:nvGrpSpPr>
        <p:grpSpPr bwMode="auto">
          <a:xfrm>
            <a:off x="3962401" y="1600201"/>
            <a:ext cx="1492251" cy="1524001"/>
            <a:chOff x="2496" y="1008"/>
            <a:chExt cx="940" cy="960"/>
          </a:xfrm>
        </p:grpSpPr>
        <p:sp>
          <p:nvSpPr>
            <p:cNvPr id="12326" name="Text Box 15"/>
            <p:cNvSpPr txBox="1">
              <a:spLocks noChangeArrowheads="1"/>
            </p:cNvSpPr>
            <p:nvPr/>
          </p:nvSpPr>
          <p:spPr bwMode="auto">
            <a:xfrm>
              <a:off x="2496" y="1008"/>
              <a:ext cx="940" cy="180"/>
            </a:xfrm>
            <a:prstGeom prst="rect">
              <a:avLst/>
            </a:prstGeom>
            <a:noFill/>
            <a:ln w="9525">
              <a:noFill/>
              <a:round/>
              <a:headEnd/>
              <a:tailEnd/>
            </a:ln>
          </p:spPr>
          <p:txBody>
            <a:bodyPr>
              <a:spAutoFit/>
            </a:bodyPr>
            <a:lstStyle/>
            <a:p>
              <a:pPr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t>Menu Button</a:t>
              </a:r>
            </a:p>
          </p:txBody>
        </p:sp>
        <p:sp>
          <p:nvSpPr>
            <p:cNvPr id="12327" name="Line 16"/>
            <p:cNvSpPr>
              <a:spLocks noChangeShapeType="1"/>
            </p:cNvSpPr>
            <p:nvPr/>
          </p:nvSpPr>
          <p:spPr bwMode="auto">
            <a:xfrm>
              <a:off x="3024" y="1152"/>
              <a:ext cx="240" cy="816"/>
            </a:xfrm>
            <a:prstGeom prst="line">
              <a:avLst/>
            </a:prstGeom>
            <a:noFill/>
            <a:ln w="38160">
              <a:solidFill>
                <a:srgbClr val="E3E735"/>
              </a:solidFill>
              <a:miter lim="800000"/>
              <a:headEnd/>
              <a:tailEnd type="triangle" w="med" len="med"/>
            </a:ln>
          </p:spPr>
          <p:txBody>
            <a:bodyPr/>
            <a:lstStyle/>
            <a:p>
              <a:endParaRPr lang="en-IE"/>
            </a:p>
          </p:txBody>
        </p:sp>
      </p:grpSp>
      <p:grpSp>
        <p:nvGrpSpPr>
          <p:cNvPr id="7" name="Group 17"/>
          <p:cNvGrpSpPr>
            <a:grpSpLocks/>
          </p:cNvGrpSpPr>
          <p:nvPr/>
        </p:nvGrpSpPr>
        <p:grpSpPr bwMode="auto">
          <a:xfrm>
            <a:off x="5119690" y="830263"/>
            <a:ext cx="1492251" cy="1760539"/>
            <a:chOff x="3225" y="523"/>
            <a:chExt cx="940" cy="1109"/>
          </a:xfrm>
        </p:grpSpPr>
        <p:sp>
          <p:nvSpPr>
            <p:cNvPr id="12324" name="Text Box 18"/>
            <p:cNvSpPr txBox="1">
              <a:spLocks noChangeArrowheads="1"/>
            </p:cNvSpPr>
            <p:nvPr/>
          </p:nvSpPr>
          <p:spPr bwMode="auto">
            <a:xfrm>
              <a:off x="3225" y="523"/>
              <a:ext cx="940" cy="302"/>
            </a:xfrm>
            <a:prstGeom prst="rect">
              <a:avLst/>
            </a:prstGeom>
            <a:noFill/>
            <a:ln w="9525">
              <a:noFill/>
              <a:round/>
              <a:headEnd/>
              <a:tailEnd/>
            </a:ln>
          </p:spPr>
          <p:txBody>
            <a:bodyPr>
              <a:spAutoFit/>
            </a:bodyPr>
            <a:lstStyle/>
            <a:p>
              <a:pPr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t>On-Off/</a:t>
              </a:r>
            </a:p>
            <a:p>
              <a:pPr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t>End/Home</a:t>
              </a:r>
            </a:p>
          </p:txBody>
        </p:sp>
        <p:sp>
          <p:nvSpPr>
            <p:cNvPr id="12325" name="Line 19"/>
            <p:cNvSpPr>
              <a:spLocks noChangeShapeType="1"/>
            </p:cNvSpPr>
            <p:nvPr/>
          </p:nvSpPr>
          <p:spPr bwMode="auto">
            <a:xfrm flipH="1">
              <a:off x="3551" y="825"/>
              <a:ext cx="4" cy="807"/>
            </a:xfrm>
            <a:prstGeom prst="line">
              <a:avLst/>
            </a:prstGeom>
            <a:noFill/>
            <a:ln w="38160">
              <a:solidFill>
                <a:srgbClr val="E3E735"/>
              </a:solidFill>
              <a:miter lim="800000"/>
              <a:headEnd/>
              <a:tailEnd type="triangle" w="med" len="med"/>
            </a:ln>
          </p:spPr>
          <p:txBody>
            <a:bodyPr/>
            <a:lstStyle/>
            <a:p>
              <a:endParaRPr lang="en-IE"/>
            </a:p>
          </p:txBody>
        </p:sp>
      </p:grpSp>
      <p:grpSp>
        <p:nvGrpSpPr>
          <p:cNvPr id="8" name="Group 20"/>
          <p:cNvGrpSpPr>
            <a:grpSpLocks/>
          </p:cNvGrpSpPr>
          <p:nvPr/>
        </p:nvGrpSpPr>
        <p:grpSpPr bwMode="auto">
          <a:xfrm>
            <a:off x="6051552" y="1600201"/>
            <a:ext cx="1492251" cy="990601"/>
            <a:chOff x="3812" y="1008"/>
            <a:chExt cx="940" cy="624"/>
          </a:xfrm>
        </p:grpSpPr>
        <p:sp>
          <p:nvSpPr>
            <p:cNvPr id="12322" name="Text Box 21"/>
            <p:cNvSpPr txBox="1">
              <a:spLocks noChangeArrowheads="1"/>
            </p:cNvSpPr>
            <p:nvPr/>
          </p:nvSpPr>
          <p:spPr bwMode="auto">
            <a:xfrm>
              <a:off x="3812" y="1008"/>
              <a:ext cx="940" cy="215"/>
            </a:xfrm>
            <a:prstGeom prst="rect">
              <a:avLst/>
            </a:prstGeom>
            <a:noFill/>
            <a:ln w="9525">
              <a:noFill/>
              <a:round/>
              <a:headEnd/>
              <a:tailEnd/>
            </a:ln>
          </p:spPr>
          <p:txBody>
            <a:bodyPr>
              <a:spAutoFit/>
            </a:bodyPr>
            <a:lstStyle/>
            <a:p>
              <a:pPr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t>Keypad</a:t>
              </a:r>
            </a:p>
          </p:txBody>
        </p:sp>
        <p:sp>
          <p:nvSpPr>
            <p:cNvPr id="12323" name="Line 22"/>
            <p:cNvSpPr>
              <a:spLocks noChangeShapeType="1"/>
            </p:cNvSpPr>
            <p:nvPr/>
          </p:nvSpPr>
          <p:spPr bwMode="auto">
            <a:xfrm flipH="1">
              <a:off x="4195" y="1161"/>
              <a:ext cx="14" cy="471"/>
            </a:xfrm>
            <a:prstGeom prst="line">
              <a:avLst/>
            </a:prstGeom>
            <a:noFill/>
            <a:ln w="38160">
              <a:solidFill>
                <a:srgbClr val="E3E735"/>
              </a:solidFill>
              <a:miter lim="800000"/>
              <a:headEnd/>
              <a:tailEnd type="triangle" w="med" len="med"/>
            </a:ln>
          </p:spPr>
          <p:txBody>
            <a:bodyPr/>
            <a:lstStyle/>
            <a:p>
              <a:endParaRPr lang="en-IE"/>
            </a:p>
          </p:txBody>
        </p:sp>
      </p:grpSp>
      <p:grpSp>
        <p:nvGrpSpPr>
          <p:cNvPr id="9" name="Group 23"/>
          <p:cNvGrpSpPr>
            <a:grpSpLocks/>
          </p:cNvGrpSpPr>
          <p:nvPr/>
        </p:nvGrpSpPr>
        <p:grpSpPr bwMode="auto">
          <a:xfrm>
            <a:off x="7042152" y="1600200"/>
            <a:ext cx="1492251" cy="1716088"/>
            <a:chOff x="4436" y="1008"/>
            <a:chExt cx="940" cy="1081"/>
          </a:xfrm>
        </p:grpSpPr>
        <p:sp>
          <p:nvSpPr>
            <p:cNvPr id="12320" name="Text Box 24"/>
            <p:cNvSpPr txBox="1">
              <a:spLocks noChangeArrowheads="1"/>
            </p:cNvSpPr>
            <p:nvPr/>
          </p:nvSpPr>
          <p:spPr bwMode="auto">
            <a:xfrm>
              <a:off x="4436" y="1008"/>
              <a:ext cx="940" cy="215"/>
            </a:xfrm>
            <a:prstGeom prst="rect">
              <a:avLst/>
            </a:prstGeom>
            <a:noFill/>
            <a:ln w="9525">
              <a:noFill/>
              <a:round/>
              <a:headEnd/>
              <a:tailEnd/>
            </a:ln>
          </p:spPr>
          <p:txBody>
            <a:bodyPr>
              <a:spAutoFit/>
            </a:bodyPr>
            <a:lstStyle/>
            <a:p>
              <a:pPr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t>LED</a:t>
              </a:r>
            </a:p>
          </p:txBody>
        </p:sp>
        <p:sp>
          <p:nvSpPr>
            <p:cNvPr id="12321" name="Line 25"/>
            <p:cNvSpPr>
              <a:spLocks noChangeShapeType="1"/>
            </p:cNvSpPr>
            <p:nvPr/>
          </p:nvSpPr>
          <p:spPr bwMode="auto">
            <a:xfrm flipH="1">
              <a:off x="4591" y="1182"/>
              <a:ext cx="4" cy="907"/>
            </a:xfrm>
            <a:prstGeom prst="line">
              <a:avLst/>
            </a:prstGeom>
            <a:noFill/>
            <a:ln w="38160">
              <a:solidFill>
                <a:srgbClr val="E3E735"/>
              </a:solidFill>
              <a:miter lim="800000"/>
              <a:headEnd/>
              <a:tailEnd type="triangle" w="med" len="med"/>
            </a:ln>
          </p:spPr>
          <p:txBody>
            <a:bodyPr/>
            <a:lstStyle/>
            <a:p>
              <a:endParaRPr lang="en-IE"/>
            </a:p>
          </p:txBody>
        </p:sp>
      </p:grpSp>
      <p:grpSp>
        <p:nvGrpSpPr>
          <p:cNvPr id="10" name="Group 26"/>
          <p:cNvGrpSpPr>
            <a:grpSpLocks/>
          </p:cNvGrpSpPr>
          <p:nvPr/>
        </p:nvGrpSpPr>
        <p:grpSpPr bwMode="auto">
          <a:xfrm>
            <a:off x="6246811" y="3981450"/>
            <a:ext cx="2486025" cy="923925"/>
            <a:chOff x="3935" y="2639"/>
            <a:chExt cx="1566" cy="582"/>
          </a:xfrm>
        </p:grpSpPr>
        <p:sp>
          <p:nvSpPr>
            <p:cNvPr id="12316" name="Text Box 27"/>
            <p:cNvSpPr txBox="1">
              <a:spLocks noChangeArrowheads="1"/>
            </p:cNvSpPr>
            <p:nvPr/>
          </p:nvSpPr>
          <p:spPr bwMode="auto">
            <a:xfrm>
              <a:off x="4561" y="3006"/>
              <a:ext cx="940" cy="215"/>
            </a:xfrm>
            <a:prstGeom prst="rect">
              <a:avLst/>
            </a:prstGeom>
            <a:noFill/>
            <a:ln w="9525">
              <a:noFill/>
              <a:round/>
              <a:headEnd/>
              <a:tailEnd/>
            </a:ln>
          </p:spPr>
          <p:txBody>
            <a:bodyPr wrap="square">
              <a:spAutoFit/>
            </a:bodyPr>
            <a:lstStyle/>
            <a:p>
              <a:pPr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smtClean="0"/>
                <a:t>Soft </a:t>
              </a:r>
              <a:r>
                <a:rPr lang="en-US" b="1" dirty="0"/>
                <a:t>Keys</a:t>
              </a:r>
            </a:p>
          </p:txBody>
        </p:sp>
        <p:sp>
          <p:nvSpPr>
            <p:cNvPr id="12317" name="Line 28"/>
            <p:cNvSpPr>
              <a:spLocks noChangeShapeType="1"/>
            </p:cNvSpPr>
            <p:nvPr/>
          </p:nvSpPr>
          <p:spPr bwMode="auto">
            <a:xfrm flipH="1" flipV="1">
              <a:off x="4367" y="2639"/>
              <a:ext cx="194" cy="530"/>
            </a:xfrm>
            <a:prstGeom prst="line">
              <a:avLst/>
            </a:prstGeom>
            <a:noFill/>
            <a:ln w="38160">
              <a:solidFill>
                <a:srgbClr val="E3E735"/>
              </a:solidFill>
              <a:miter lim="800000"/>
              <a:headEnd/>
              <a:tailEnd type="triangle" w="med" len="med"/>
            </a:ln>
          </p:spPr>
          <p:txBody>
            <a:bodyPr/>
            <a:lstStyle/>
            <a:p>
              <a:endParaRPr lang="en-IE"/>
            </a:p>
          </p:txBody>
        </p:sp>
        <p:sp>
          <p:nvSpPr>
            <p:cNvPr id="12318" name="Line 29"/>
            <p:cNvSpPr>
              <a:spLocks noChangeShapeType="1"/>
            </p:cNvSpPr>
            <p:nvPr/>
          </p:nvSpPr>
          <p:spPr bwMode="auto">
            <a:xfrm flipH="1" flipV="1">
              <a:off x="3935" y="2639"/>
              <a:ext cx="626" cy="530"/>
            </a:xfrm>
            <a:prstGeom prst="line">
              <a:avLst/>
            </a:prstGeom>
            <a:noFill/>
            <a:ln w="38160">
              <a:solidFill>
                <a:srgbClr val="E3E735"/>
              </a:solidFill>
              <a:miter lim="800000"/>
              <a:headEnd/>
              <a:tailEnd type="triangle" w="med" len="med"/>
            </a:ln>
          </p:spPr>
          <p:txBody>
            <a:bodyPr/>
            <a:lstStyle/>
            <a:p>
              <a:endParaRPr lang="en-IE"/>
            </a:p>
          </p:txBody>
        </p:sp>
        <p:sp>
          <p:nvSpPr>
            <p:cNvPr id="12319" name="Line 30"/>
            <p:cNvSpPr>
              <a:spLocks noChangeShapeType="1"/>
            </p:cNvSpPr>
            <p:nvPr/>
          </p:nvSpPr>
          <p:spPr bwMode="auto">
            <a:xfrm flipH="1" flipV="1">
              <a:off x="4175" y="2639"/>
              <a:ext cx="386" cy="530"/>
            </a:xfrm>
            <a:prstGeom prst="line">
              <a:avLst/>
            </a:prstGeom>
            <a:noFill/>
            <a:ln w="38160">
              <a:solidFill>
                <a:srgbClr val="E3E735"/>
              </a:solidFill>
              <a:miter lim="800000"/>
              <a:headEnd/>
              <a:tailEnd type="triangle" w="med" len="med"/>
            </a:ln>
          </p:spPr>
          <p:txBody>
            <a:bodyPr/>
            <a:lstStyle/>
            <a:p>
              <a:endParaRPr lang="en-IE"/>
            </a:p>
          </p:txBody>
        </p:sp>
      </p:grpSp>
      <p:grpSp>
        <p:nvGrpSpPr>
          <p:cNvPr id="11" name="Group 31"/>
          <p:cNvGrpSpPr>
            <a:grpSpLocks/>
          </p:cNvGrpSpPr>
          <p:nvPr/>
        </p:nvGrpSpPr>
        <p:grpSpPr bwMode="auto">
          <a:xfrm>
            <a:off x="5865812" y="3656013"/>
            <a:ext cx="1570038" cy="2019300"/>
            <a:chOff x="3695" y="2303"/>
            <a:chExt cx="989" cy="1272"/>
          </a:xfrm>
        </p:grpSpPr>
        <p:sp>
          <p:nvSpPr>
            <p:cNvPr id="12314" name="Text Box 32"/>
            <p:cNvSpPr txBox="1">
              <a:spLocks noChangeArrowheads="1"/>
            </p:cNvSpPr>
            <p:nvPr/>
          </p:nvSpPr>
          <p:spPr bwMode="auto">
            <a:xfrm>
              <a:off x="3744" y="3168"/>
              <a:ext cx="940" cy="407"/>
            </a:xfrm>
            <a:prstGeom prst="rect">
              <a:avLst/>
            </a:prstGeom>
            <a:noFill/>
            <a:ln w="9525">
              <a:noFill/>
              <a:round/>
              <a:headEnd/>
              <a:tailEnd/>
            </a:ln>
          </p:spPr>
          <p:txBody>
            <a:bodyPr>
              <a:spAutoFit/>
            </a:bodyPr>
            <a:lstStyle/>
            <a:p>
              <a:pPr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t>Navigation</a:t>
              </a:r>
            </a:p>
            <a:p>
              <a:pPr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t> Key</a:t>
              </a:r>
            </a:p>
          </p:txBody>
        </p:sp>
        <p:sp>
          <p:nvSpPr>
            <p:cNvPr id="12315" name="Line 33"/>
            <p:cNvSpPr>
              <a:spLocks noChangeShapeType="1"/>
            </p:cNvSpPr>
            <p:nvPr/>
          </p:nvSpPr>
          <p:spPr bwMode="auto">
            <a:xfrm flipH="1" flipV="1">
              <a:off x="3695" y="2303"/>
              <a:ext cx="290" cy="818"/>
            </a:xfrm>
            <a:prstGeom prst="line">
              <a:avLst/>
            </a:prstGeom>
            <a:noFill/>
            <a:ln w="38160">
              <a:solidFill>
                <a:srgbClr val="E3E735"/>
              </a:solidFill>
              <a:miter lim="800000"/>
              <a:headEnd/>
              <a:tailEnd type="triangle" w="med" len="med"/>
            </a:ln>
          </p:spPr>
          <p:txBody>
            <a:bodyPr/>
            <a:lstStyle/>
            <a:p>
              <a:endParaRPr lang="en-IE"/>
            </a:p>
          </p:txBody>
        </p:sp>
      </p:grpSp>
      <p:grpSp>
        <p:nvGrpSpPr>
          <p:cNvPr id="13" name="Group 37"/>
          <p:cNvGrpSpPr>
            <a:grpSpLocks/>
          </p:cNvGrpSpPr>
          <p:nvPr/>
        </p:nvGrpSpPr>
        <p:grpSpPr bwMode="auto">
          <a:xfrm>
            <a:off x="4114801" y="2894014"/>
            <a:ext cx="1066801" cy="2760663"/>
            <a:chOff x="2592" y="1823"/>
            <a:chExt cx="672" cy="1739"/>
          </a:xfrm>
        </p:grpSpPr>
        <p:sp>
          <p:nvSpPr>
            <p:cNvPr id="12309" name="Text Box 38"/>
            <p:cNvSpPr txBox="1">
              <a:spLocks noChangeArrowheads="1"/>
            </p:cNvSpPr>
            <p:nvPr/>
          </p:nvSpPr>
          <p:spPr bwMode="auto">
            <a:xfrm>
              <a:off x="2592" y="3190"/>
              <a:ext cx="672" cy="372"/>
            </a:xfrm>
            <a:prstGeom prst="rect">
              <a:avLst/>
            </a:prstGeom>
            <a:noFill/>
            <a:ln w="9525">
              <a:noFill/>
              <a:round/>
              <a:headEnd/>
              <a:tailEnd/>
            </a:ln>
          </p:spPr>
          <p:txBody>
            <a:bodyPr wrap="square">
              <a:spAutoFit/>
            </a:bodyPr>
            <a:lstStyle/>
            <a:p>
              <a:pPr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smtClean="0"/>
                <a:t>function</a:t>
              </a:r>
              <a:endParaRPr lang="en-US" b="1" dirty="0"/>
            </a:p>
            <a:p>
              <a:pPr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t>Keys</a:t>
              </a:r>
            </a:p>
          </p:txBody>
        </p:sp>
        <p:sp>
          <p:nvSpPr>
            <p:cNvPr id="12310" name="Line 39"/>
            <p:cNvSpPr>
              <a:spLocks noChangeShapeType="1"/>
            </p:cNvSpPr>
            <p:nvPr/>
          </p:nvSpPr>
          <p:spPr bwMode="auto">
            <a:xfrm flipV="1">
              <a:off x="2770" y="1823"/>
              <a:ext cx="398" cy="1341"/>
            </a:xfrm>
            <a:prstGeom prst="line">
              <a:avLst/>
            </a:prstGeom>
            <a:noFill/>
            <a:ln w="38160">
              <a:solidFill>
                <a:srgbClr val="E3E735"/>
              </a:solidFill>
              <a:miter lim="800000"/>
              <a:headEnd/>
              <a:tailEnd type="triangle" w="med" len="med"/>
            </a:ln>
          </p:spPr>
          <p:txBody>
            <a:bodyPr/>
            <a:lstStyle/>
            <a:p>
              <a:endParaRPr lang="en-IE"/>
            </a:p>
          </p:txBody>
        </p:sp>
        <p:sp>
          <p:nvSpPr>
            <p:cNvPr id="12311" name="Line 40"/>
            <p:cNvSpPr>
              <a:spLocks noChangeShapeType="1"/>
            </p:cNvSpPr>
            <p:nvPr/>
          </p:nvSpPr>
          <p:spPr bwMode="auto">
            <a:xfrm flipV="1">
              <a:off x="2784" y="2591"/>
              <a:ext cx="384" cy="578"/>
            </a:xfrm>
            <a:prstGeom prst="line">
              <a:avLst/>
            </a:prstGeom>
            <a:noFill/>
            <a:ln w="38160">
              <a:solidFill>
                <a:srgbClr val="E3E735"/>
              </a:solidFill>
              <a:miter lim="800000"/>
              <a:headEnd/>
              <a:tailEnd type="triangle" w="med" len="med"/>
            </a:ln>
          </p:spPr>
          <p:txBody>
            <a:bodyPr/>
            <a:lstStyle/>
            <a:p>
              <a:endParaRPr lang="en-IE"/>
            </a:p>
          </p:txBody>
        </p:sp>
      </p:grpSp>
      <p:grpSp>
        <p:nvGrpSpPr>
          <p:cNvPr id="14" name="Group 41"/>
          <p:cNvGrpSpPr>
            <a:grpSpLocks/>
          </p:cNvGrpSpPr>
          <p:nvPr/>
        </p:nvGrpSpPr>
        <p:grpSpPr bwMode="auto">
          <a:xfrm>
            <a:off x="2286001" y="4265613"/>
            <a:ext cx="1492251" cy="1333500"/>
            <a:chOff x="1440" y="2687"/>
            <a:chExt cx="940" cy="840"/>
          </a:xfrm>
        </p:grpSpPr>
        <p:sp>
          <p:nvSpPr>
            <p:cNvPr id="12307" name="Text Box 42"/>
            <p:cNvSpPr txBox="1">
              <a:spLocks noChangeArrowheads="1"/>
            </p:cNvSpPr>
            <p:nvPr/>
          </p:nvSpPr>
          <p:spPr bwMode="auto">
            <a:xfrm>
              <a:off x="1440" y="3190"/>
              <a:ext cx="940" cy="337"/>
            </a:xfrm>
            <a:prstGeom prst="rect">
              <a:avLst/>
            </a:prstGeom>
            <a:noFill/>
            <a:ln w="9525">
              <a:noFill/>
              <a:round/>
              <a:headEnd/>
              <a:tailEnd/>
            </a:ln>
          </p:spPr>
          <p:txBody>
            <a:bodyPr>
              <a:spAutoFit/>
            </a:bodyPr>
            <a:lstStyle/>
            <a:p>
              <a:pPr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err="1"/>
                <a:t>Mic</a:t>
              </a:r>
              <a:r>
                <a:rPr lang="en-US" sz="1600" b="1" dirty="0"/>
                <a:t>/Headset</a:t>
              </a:r>
            </a:p>
            <a:p>
              <a:pPr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a:t>Connector</a:t>
              </a:r>
            </a:p>
          </p:txBody>
        </p:sp>
        <p:sp>
          <p:nvSpPr>
            <p:cNvPr id="12308" name="Line 43"/>
            <p:cNvSpPr>
              <a:spLocks noChangeShapeType="1"/>
            </p:cNvSpPr>
            <p:nvPr/>
          </p:nvSpPr>
          <p:spPr bwMode="auto">
            <a:xfrm flipH="1" flipV="1">
              <a:off x="1487" y="2687"/>
              <a:ext cx="194" cy="456"/>
            </a:xfrm>
            <a:prstGeom prst="line">
              <a:avLst/>
            </a:prstGeom>
            <a:noFill/>
            <a:ln w="38160">
              <a:solidFill>
                <a:srgbClr val="E3E735"/>
              </a:solidFill>
              <a:miter lim="800000"/>
              <a:headEnd/>
              <a:tailEnd type="triangle" w="med" len="med"/>
            </a:ln>
          </p:spPr>
          <p:txBody>
            <a:bodyPr/>
            <a:lstStyle/>
            <a:p>
              <a:endParaRPr lang="en-IE"/>
            </a:p>
          </p:txBody>
        </p:sp>
      </p:grpSp>
      <p:grpSp>
        <p:nvGrpSpPr>
          <p:cNvPr id="15" name="Group 44"/>
          <p:cNvGrpSpPr>
            <a:grpSpLocks/>
          </p:cNvGrpSpPr>
          <p:nvPr/>
        </p:nvGrpSpPr>
        <p:grpSpPr bwMode="auto">
          <a:xfrm>
            <a:off x="304800" y="3503614"/>
            <a:ext cx="1524001" cy="2151063"/>
            <a:chOff x="192" y="2207"/>
            <a:chExt cx="960" cy="1355"/>
          </a:xfrm>
        </p:grpSpPr>
        <p:sp>
          <p:nvSpPr>
            <p:cNvPr id="12305" name="Text Box 45"/>
            <p:cNvSpPr txBox="1">
              <a:spLocks noChangeArrowheads="1"/>
            </p:cNvSpPr>
            <p:nvPr/>
          </p:nvSpPr>
          <p:spPr bwMode="auto">
            <a:xfrm>
              <a:off x="192" y="3190"/>
              <a:ext cx="940" cy="372"/>
            </a:xfrm>
            <a:prstGeom prst="rect">
              <a:avLst/>
            </a:prstGeom>
            <a:noFill/>
            <a:ln w="9525">
              <a:noFill/>
              <a:round/>
              <a:headEnd/>
              <a:tailEnd/>
            </a:ln>
          </p:spPr>
          <p:txBody>
            <a:bodyPr>
              <a:spAutoFit/>
            </a:bodyPr>
            <a:lstStyle/>
            <a:p>
              <a:pPr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t>Emergency Button</a:t>
              </a:r>
            </a:p>
          </p:txBody>
        </p:sp>
        <p:sp>
          <p:nvSpPr>
            <p:cNvPr id="12306" name="Line 46"/>
            <p:cNvSpPr>
              <a:spLocks noChangeShapeType="1"/>
            </p:cNvSpPr>
            <p:nvPr/>
          </p:nvSpPr>
          <p:spPr bwMode="auto">
            <a:xfrm flipV="1">
              <a:off x="432" y="2207"/>
              <a:ext cx="720" cy="936"/>
            </a:xfrm>
            <a:prstGeom prst="line">
              <a:avLst/>
            </a:prstGeom>
            <a:noFill/>
            <a:ln w="38160">
              <a:solidFill>
                <a:srgbClr val="E3E735"/>
              </a:solidFill>
              <a:miter lim="800000"/>
              <a:headEnd/>
              <a:tailEnd type="triangle" w="med" len="med"/>
            </a:ln>
          </p:spPr>
          <p:txBody>
            <a:bodyPr/>
            <a:lstStyle/>
            <a:p>
              <a:endParaRPr lang="en-IE"/>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4"/>
                                        </p:tgtEl>
                                        <p:attrNameLst>
                                          <p:attrName>style.visibility</p:attrName>
                                        </p:attrNameLst>
                                      </p:cBhvr>
                                      <p:to>
                                        <p:strVal val="visible"/>
                                      </p:to>
                                    </p:set>
                                  </p:childTnLst>
                                </p:cTn>
                              </p:par>
                              <p:par>
                                <p:cTn id="11" presetID="1" presetClass="exit" fill="hold" nodeType="withEffect">
                                  <p:stCondLst>
                                    <p:cond delay="0"/>
                                  </p:stCondLst>
                                  <p:childTnLst>
                                    <p:set>
                                      <p:cBhvr additive="repl">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additive="repl">
                                        <p:cTn id="16" dur="1" fill="hold">
                                          <p:stCondLst>
                                            <p:cond delay="0"/>
                                          </p:stCondLst>
                                        </p:cTn>
                                        <p:tgtEl>
                                          <p:spTgt spid="6"/>
                                        </p:tgtEl>
                                        <p:attrNameLst>
                                          <p:attrName>style.visibility</p:attrName>
                                        </p:attrNameLst>
                                      </p:cBhvr>
                                      <p:to>
                                        <p:strVal val="visible"/>
                                      </p:to>
                                    </p:set>
                                  </p:childTnLst>
                                </p:cTn>
                              </p:par>
                              <p:par>
                                <p:cTn id="17" presetID="1" presetClass="exit" fill="hold" nodeType="withEffect">
                                  <p:stCondLst>
                                    <p:cond delay="0"/>
                                  </p:stCondLst>
                                  <p:childTnLst>
                                    <p:set>
                                      <p:cBhvr additive="repl">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7"/>
                                        </p:tgtEl>
                                        <p:attrNameLst>
                                          <p:attrName>style.visibility</p:attrName>
                                        </p:attrNameLst>
                                      </p:cBhvr>
                                      <p:to>
                                        <p:strVal val="visible"/>
                                      </p:to>
                                    </p:set>
                                  </p:childTnLst>
                                </p:cTn>
                              </p:par>
                              <p:par>
                                <p:cTn id="23" presetID="1" presetClass="exit" fill="hold" nodeType="withEffect">
                                  <p:stCondLst>
                                    <p:cond delay="0"/>
                                  </p:stCondLst>
                                  <p:childTnLst>
                                    <p:set>
                                      <p:cBhvr additive="repl">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additive="repl">
                                        <p:cTn id="28" dur="1" fill="hold">
                                          <p:stCondLst>
                                            <p:cond delay="0"/>
                                          </p:stCondLst>
                                        </p:cTn>
                                        <p:tgtEl>
                                          <p:spTgt spid="8"/>
                                        </p:tgtEl>
                                        <p:attrNameLst>
                                          <p:attrName>style.visibility</p:attrName>
                                        </p:attrNameLst>
                                      </p:cBhvr>
                                      <p:to>
                                        <p:strVal val="visible"/>
                                      </p:to>
                                    </p:set>
                                  </p:childTnLst>
                                </p:cTn>
                              </p:par>
                              <p:par>
                                <p:cTn id="29" presetID="1" presetClass="exit" fill="hold" nodeType="withEffect">
                                  <p:stCondLst>
                                    <p:cond delay="0"/>
                                  </p:stCondLst>
                                  <p:childTnLst>
                                    <p:set>
                                      <p:cBhvr additive="repl">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additive="repl">
                                        <p:cTn id="34" dur="1" fill="hold">
                                          <p:stCondLst>
                                            <p:cond delay="0"/>
                                          </p:stCondLst>
                                        </p:cTn>
                                        <p:tgtEl>
                                          <p:spTgt spid="9"/>
                                        </p:tgtEl>
                                        <p:attrNameLst>
                                          <p:attrName>style.visibility</p:attrName>
                                        </p:attrNameLst>
                                      </p:cBhvr>
                                      <p:to>
                                        <p:strVal val="visible"/>
                                      </p:to>
                                    </p:set>
                                  </p:childTnLst>
                                </p:cTn>
                              </p:par>
                              <p:par>
                                <p:cTn id="35" presetID="1" presetClass="exit" fill="hold" nodeType="withEffect">
                                  <p:stCondLst>
                                    <p:cond delay="0"/>
                                  </p:stCondLst>
                                  <p:childTnLst>
                                    <p:set>
                                      <p:cBhvr additive="repl">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additive="repl">
                                        <p:cTn id="40" dur="1" fill="hold">
                                          <p:stCondLst>
                                            <p:cond delay="0"/>
                                          </p:stCondLst>
                                        </p:cTn>
                                        <p:tgtEl>
                                          <p:spTgt spid="10"/>
                                        </p:tgtEl>
                                        <p:attrNameLst>
                                          <p:attrName>style.visibility</p:attrName>
                                        </p:attrNameLst>
                                      </p:cBhvr>
                                      <p:to>
                                        <p:strVal val="visible"/>
                                      </p:to>
                                    </p:set>
                                  </p:childTnLst>
                                </p:cTn>
                              </p:par>
                              <p:par>
                                <p:cTn id="41" presetID="1" presetClass="exit" fill="hold" nodeType="withEffect">
                                  <p:stCondLst>
                                    <p:cond delay="0"/>
                                  </p:stCondLst>
                                  <p:childTnLst>
                                    <p:set>
                                      <p:cBhvr additive="repl">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additive="repl">
                                        <p:cTn id="46" dur="1" fill="hold">
                                          <p:stCondLst>
                                            <p:cond delay="0"/>
                                          </p:stCondLst>
                                        </p:cTn>
                                        <p:tgtEl>
                                          <p:spTgt spid="11"/>
                                        </p:tgtEl>
                                        <p:attrNameLst>
                                          <p:attrName>style.visibility</p:attrName>
                                        </p:attrNameLst>
                                      </p:cBhvr>
                                      <p:to>
                                        <p:strVal val="visible"/>
                                      </p:to>
                                    </p:set>
                                  </p:childTnLst>
                                </p:cTn>
                              </p:par>
                              <p:par>
                                <p:cTn id="47" presetID="1" presetClass="exit" fill="hold" nodeType="withEffect">
                                  <p:stCondLst>
                                    <p:cond delay="0"/>
                                  </p:stCondLst>
                                  <p:childTnLst>
                                    <p:set>
                                      <p:cBhvr additive="repl">
                                        <p:cTn id="48" dur="1" fill="hold">
                                          <p:stCondLst>
                                            <p:cond delay="0"/>
                                          </p:stCondLst>
                                        </p:cTn>
                                        <p:tgtEl>
                                          <p:spTgt spid="10"/>
                                        </p:tgtEl>
                                        <p:attrNameLst>
                                          <p:attrName>style.visibility</p:attrName>
                                        </p:attrNameLst>
                                      </p:cBhvr>
                                      <p:to>
                                        <p:strVal val="hidden"/>
                                      </p:to>
                                    </p:set>
                                  </p:childTnLst>
                                </p:cTn>
                              </p:par>
                              <p:par>
                                <p:cTn id="49" presetID="1" presetClass="exit" fill="hold" nodeType="withEffect">
                                  <p:stCondLst>
                                    <p:cond delay="0"/>
                                  </p:stCondLst>
                                  <p:childTnLst>
                                    <p:set>
                                      <p:cBhvr additive="repl">
                                        <p:cTn id="50" dur="1" fill="hold">
                                          <p:stCondLst>
                                            <p:cond delay="0"/>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additive="repl">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additive="repl">
                                        <p:cTn id="58" dur="1" fill="hold">
                                          <p:stCondLst>
                                            <p:cond delay="0"/>
                                          </p:stCondLst>
                                        </p:cTn>
                                        <p:tgtEl>
                                          <p:spTgt spid="14"/>
                                        </p:tgtEl>
                                        <p:attrNameLst>
                                          <p:attrName>style.visibility</p:attrName>
                                        </p:attrNameLst>
                                      </p:cBhvr>
                                      <p:to>
                                        <p:strVal val="visible"/>
                                      </p:to>
                                    </p:set>
                                  </p:childTnLst>
                                </p:cTn>
                              </p:par>
                              <p:par>
                                <p:cTn id="59" presetID="1" presetClass="exit" fill="hold" nodeType="withEffect">
                                  <p:stCondLst>
                                    <p:cond delay="0"/>
                                  </p:stCondLst>
                                  <p:childTnLst>
                                    <p:set>
                                      <p:cBhvr additive="repl">
                                        <p:cTn id="60" dur="1" fill="hold">
                                          <p:stCondLst>
                                            <p:cond delay="0"/>
                                          </p:stCondLst>
                                        </p:cTn>
                                        <p:tgtEl>
                                          <p:spTgt spid="1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additive="repl">
                                        <p:cTn id="64" dur="1" fill="hold">
                                          <p:stCondLst>
                                            <p:cond delay="0"/>
                                          </p:stCondLst>
                                        </p:cTn>
                                        <p:tgtEl>
                                          <p:spTgt spid="15"/>
                                        </p:tgtEl>
                                        <p:attrNameLst>
                                          <p:attrName>style.visibility</p:attrName>
                                        </p:attrNameLst>
                                      </p:cBhvr>
                                      <p:to>
                                        <p:strVal val="visible"/>
                                      </p:to>
                                    </p:set>
                                  </p:childTnLst>
                                </p:cTn>
                              </p:par>
                              <p:par>
                                <p:cTn id="65" presetID="1" presetClass="exit" fill="hold" nodeType="withEffect">
                                  <p:stCondLst>
                                    <p:cond delay="0"/>
                                  </p:stCondLst>
                                  <p:childTnLst>
                                    <p:set>
                                      <p:cBhvr additive="repl">
                                        <p:cTn id="6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a:srcRect/>
          <a:stretch>
            <a:fillRect/>
          </a:stretch>
        </p:blipFill>
        <p:spPr bwMode="auto">
          <a:xfrm>
            <a:off x="5076825" y="2276475"/>
            <a:ext cx="3803650" cy="1309688"/>
          </a:xfrm>
          <a:prstGeom prst="rect">
            <a:avLst/>
          </a:prstGeom>
          <a:noFill/>
          <a:ln w="9525">
            <a:noFill/>
            <a:round/>
            <a:headEnd/>
            <a:tailEnd/>
          </a:ln>
        </p:spPr>
      </p:pic>
      <p:sp>
        <p:nvSpPr>
          <p:cNvPr id="13315" name="Text Box 2"/>
          <p:cNvSpPr txBox="1">
            <a:spLocks noChangeArrowheads="1"/>
          </p:cNvSpPr>
          <p:nvPr/>
        </p:nvSpPr>
        <p:spPr bwMode="auto">
          <a:xfrm>
            <a:off x="7204075" y="6356350"/>
            <a:ext cx="1905000" cy="457200"/>
          </a:xfrm>
          <a:prstGeom prst="rect">
            <a:avLst/>
          </a:prstGeom>
          <a:noFill/>
          <a:ln w="9525">
            <a:noFill/>
            <a:round/>
            <a:headEnd/>
            <a:tailEnd/>
          </a:ln>
        </p:spPr>
        <p:txBody>
          <a:bodyPr/>
          <a:lstStyle/>
          <a:p>
            <a:pPr algn="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1E5BF5F-9A39-4A11-8980-E991DC7D3E0D}" type="slidenum">
              <a:rPr lang="en-GB" sz="1000">
                <a:solidFill>
                  <a:srgbClr val="0000FF"/>
                </a:solidFill>
              </a:rPr>
              <a:pPr algn="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en-GB" sz="1000">
              <a:solidFill>
                <a:srgbClr val="0000FF"/>
              </a:solidFill>
            </a:endParaRPr>
          </a:p>
        </p:txBody>
      </p:sp>
      <p:sp>
        <p:nvSpPr>
          <p:cNvPr id="87044" name="Text Box 3"/>
          <p:cNvSpPr txBox="1">
            <a:spLocks noChangeArrowheads="1"/>
          </p:cNvSpPr>
          <p:nvPr/>
        </p:nvSpPr>
        <p:spPr bwMode="auto">
          <a:xfrm>
            <a:off x="206375" y="138113"/>
            <a:ext cx="8937625" cy="963612"/>
          </a:xfrm>
          <a:prstGeom prst="rect">
            <a:avLst/>
          </a:prstGeom>
          <a:noFill/>
          <a:ln w="9525">
            <a:noFill/>
            <a:round/>
            <a:headEnd/>
            <a:tailEnd/>
          </a:ln>
        </p:spPr>
        <p:txBody>
          <a:bodyPr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solidFill>
                  <a:schemeClr val="accent1"/>
                </a:solidFill>
              </a:rPr>
              <a:t>Power On/Off</a:t>
            </a:r>
          </a:p>
        </p:txBody>
      </p:sp>
      <p:sp>
        <p:nvSpPr>
          <p:cNvPr id="91140" name="Text Box 4"/>
          <p:cNvSpPr txBox="1">
            <a:spLocks noChangeArrowheads="1"/>
          </p:cNvSpPr>
          <p:nvPr/>
        </p:nvSpPr>
        <p:spPr bwMode="auto">
          <a:xfrm>
            <a:off x="468313" y="1412875"/>
            <a:ext cx="4305300" cy="5130800"/>
          </a:xfrm>
          <a:prstGeom prst="rect">
            <a:avLst/>
          </a:prstGeom>
          <a:noFill/>
          <a:ln w="9525">
            <a:noFill/>
            <a:round/>
            <a:headEnd/>
            <a:tailEnd/>
          </a:ln>
        </p:spPr>
        <p:txBody>
          <a:bodyPr/>
          <a:lstStyle/>
          <a:p>
            <a:pPr marL="417513" indent="-417513">
              <a:spcBef>
                <a:spcPts val="400"/>
              </a:spcBef>
              <a:buClr>
                <a:srgbClr val="0A4B96"/>
              </a:buClr>
              <a:buFont typeface="Arial" charset="0"/>
              <a:buBlip>
                <a:blip r:embed="rId4"/>
              </a:buBlip>
              <a:tabLst>
                <a:tab pos="965200" algn="l"/>
                <a:tab pos="1879600" algn="l"/>
                <a:tab pos="2794000" algn="l"/>
                <a:tab pos="3708400" algn="l"/>
                <a:tab pos="4622800" algn="l"/>
                <a:tab pos="5537200" algn="l"/>
                <a:tab pos="6451600" algn="l"/>
                <a:tab pos="7366000" algn="l"/>
                <a:tab pos="8280400" algn="l"/>
                <a:tab pos="9194800" algn="l"/>
                <a:tab pos="10109200" algn="l"/>
              </a:tabLst>
            </a:pPr>
            <a:r>
              <a:rPr lang="en-US" sz="2400" b="1" dirty="0">
                <a:solidFill>
                  <a:schemeClr val="accent1"/>
                </a:solidFill>
              </a:rPr>
              <a:t>Powering On</a:t>
            </a:r>
          </a:p>
          <a:p>
            <a:pPr marL="798513" lvl="1" indent="-341313">
              <a:spcBef>
                <a:spcPts val="400"/>
              </a:spcBef>
              <a:buClr>
                <a:srgbClr val="0A4B96"/>
              </a:buClr>
              <a:buSzPct val="115000"/>
              <a:buFont typeface="Arial" charset="0"/>
              <a:buChar char="•"/>
              <a:tabLst>
                <a:tab pos="965200" algn="l"/>
                <a:tab pos="1879600" algn="l"/>
                <a:tab pos="2794000" algn="l"/>
                <a:tab pos="3708400" algn="l"/>
                <a:tab pos="4622800" algn="l"/>
                <a:tab pos="5537200" algn="l"/>
                <a:tab pos="6451600" algn="l"/>
                <a:tab pos="7366000" algn="l"/>
                <a:tab pos="8280400" algn="l"/>
                <a:tab pos="9194800" algn="l"/>
                <a:tab pos="10109200" algn="l"/>
              </a:tabLst>
            </a:pPr>
            <a:r>
              <a:rPr lang="en-US" sz="2400" b="1" dirty="0">
                <a:solidFill>
                  <a:schemeClr val="accent1"/>
                </a:solidFill>
              </a:rPr>
              <a:t>Press and hold the On-Off/End/Home key </a:t>
            </a:r>
            <a:r>
              <a:rPr lang="en-US" sz="2400" b="1" dirty="0" smtClean="0">
                <a:solidFill>
                  <a:schemeClr val="accent1"/>
                </a:solidFill>
              </a:rPr>
              <a:t> </a:t>
            </a:r>
            <a:endParaRPr lang="en-US" sz="2400" b="1" dirty="0">
              <a:solidFill>
                <a:schemeClr val="accent1"/>
              </a:solidFill>
            </a:endParaRPr>
          </a:p>
          <a:p>
            <a:pPr marL="417513" indent="-417513">
              <a:spcBef>
                <a:spcPts val="1000"/>
              </a:spcBef>
              <a:buClr>
                <a:srgbClr val="0A4B96"/>
              </a:buClr>
              <a:buFont typeface="Arial" charset="0"/>
              <a:buBlip>
                <a:blip r:embed="rId4"/>
              </a:buBlip>
              <a:tabLst>
                <a:tab pos="965200" algn="l"/>
                <a:tab pos="1879600" algn="l"/>
                <a:tab pos="2794000" algn="l"/>
                <a:tab pos="3708400" algn="l"/>
                <a:tab pos="4622800" algn="l"/>
                <a:tab pos="5537200" algn="l"/>
                <a:tab pos="6451600" algn="l"/>
                <a:tab pos="7366000" algn="l"/>
                <a:tab pos="8280400" algn="l"/>
                <a:tab pos="9194800" algn="l"/>
                <a:tab pos="10109200" algn="l"/>
              </a:tabLst>
            </a:pPr>
            <a:r>
              <a:rPr lang="en-US" sz="2400" b="1" dirty="0" smtClean="0">
                <a:solidFill>
                  <a:schemeClr val="accent1"/>
                </a:solidFill>
              </a:rPr>
              <a:t>Powering </a:t>
            </a:r>
            <a:r>
              <a:rPr lang="en-US" sz="2400" b="1" dirty="0">
                <a:solidFill>
                  <a:schemeClr val="accent1"/>
                </a:solidFill>
              </a:rPr>
              <a:t>Off</a:t>
            </a:r>
          </a:p>
          <a:p>
            <a:pPr marL="798513" lvl="1" indent="-341313">
              <a:spcBef>
                <a:spcPts val="1000"/>
              </a:spcBef>
              <a:buClr>
                <a:srgbClr val="0A4B96"/>
              </a:buClr>
              <a:buSzPct val="115000"/>
              <a:buFont typeface="Arial" charset="0"/>
              <a:buChar char="•"/>
              <a:tabLst>
                <a:tab pos="965200" algn="l"/>
                <a:tab pos="1879600" algn="l"/>
                <a:tab pos="2794000" algn="l"/>
                <a:tab pos="3708400" algn="l"/>
                <a:tab pos="4622800" algn="l"/>
                <a:tab pos="5537200" algn="l"/>
                <a:tab pos="6451600" algn="l"/>
                <a:tab pos="7366000" algn="l"/>
                <a:tab pos="8280400" algn="l"/>
                <a:tab pos="9194800" algn="l"/>
                <a:tab pos="10109200" algn="l"/>
              </a:tabLst>
            </a:pPr>
            <a:r>
              <a:rPr lang="en-US" sz="2400" b="1" dirty="0">
                <a:solidFill>
                  <a:schemeClr val="accent1"/>
                </a:solidFill>
              </a:rPr>
              <a:t>Press and hold the On-Off/End/Home key </a:t>
            </a:r>
          </a:p>
          <a:p>
            <a:pPr marL="798513" lvl="1" indent="-341313">
              <a:spcBef>
                <a:spcPts val="1000"/>
              </a:spcBef>
              <a:buClr>
                <a:srgbClr val="0A4B96"/>
              </a:buClr>
              <a:buSzPct val="115000"/>
              <a:buFont typeface="Arial" charset="0"/>
              <a:buChar char="•"/>
              <a:tabLst>
                <a:tab pos="965200" algn="l"/>
                <a:tab pos="1879600" algn="l"/>
                <a:tab pos="2794000" algn="l"/>
                <a:tab pos="3708400" algn="l"/>
                <a:tab pos="4622800" algn="l"/>
                <a:tab pos="5537200" algn="l"/>
                <a:tab pos="6451600" algn="l"/>
                <a:tab pos="7366000" algn="l"/>
                <a:tab pos="8280400" algn="l"/>
                <a:tab pos="9194800" algn="l"/>
                <a:tab pos="10109200" algn="l"/>
              </a:tabLst>
            </a:pPr>
            <a:r>
              <a:rPr lang="en-US" sz="2400" b="1" dirty="0">
                <a:solidFill>
                  <a:schemeClr val="accent1"/>
                </a:solidFill>
              </a:rPr>
              <a:t>You will see the Powering Off </a:t>
            </a:r>
            <a:r>
              <a:rPr lang="en-US" sz="2400" b="1" dirty="0" smtClean="0">
                <a:solidFill>
                  <a:schemeClr val="accent1"/>
                </a:solidFill>
              </a:rPr>
              <a:t>message</a:t>
            </a:r>
            <a:endParaRPr lang="en-US" sz="2400" b="1" dirty="0">
              <a:solidFill>
                <a:schemeClr val="accent1"/>
              </a:solidFill>
            </a:endParaRPr>
          </a:p>
        </p:txBody>
      </p:sp>
      <p:sp>
        <p:nvSpPr>
          <p:cNvPr id="13318" name="Text Box 5"/>
          <p:cNvSpPr txBox="1">
            <a:spLocks noChangeArrowheads="1"/>
          </p:cNvSpPr>
          <p:nvPr/>
        </p:nvSpPr>
        <p:spPr bwMode="auto">
          <a:xfrm>
            <a:off x="0" y="6019800"/>
            <a:ext cx="1447800" cy="276225"/>
          </a:xfrm>
          <a:prstGeom prst="rect">
            <a:avLst/>
          </a:prstGeom>
          <a:noFill/>
          <a:ln w="9525">
            <a:noFill/>
            <a:round/>
            <a:headEnd/>
            <a:tailEnd/>
          </a:ln>
        </p:spPr>
        <p:txBody>
          <a:bodyPr lIns="90000" tIns="46800" rIns="90000" bIns="46800">
            <a:spAutoFit/>
          </a:bodyPr>
          <a:lstStyle/>
          <a:p>
            <a:pPr eaLnBrk="1" hangingPunct="1">
              <a:spcBef>
                <a:spcPts val="750"/>
              </a:spcBef>
              <a:buClr>
                <a:srgbClr val="FFFFFF"/>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Times New Roman" pitchFamily="18" charset="0"/>
              </a:rPr>
              <a:t>Page Ref – FUG - 7</a:t>
            </a:r>
          </a:p>
        </p:txBody>
      </p:sp>
      <p:sp>
        <p:nvSpPr>
          <p:cNvPr id="91143" name="Line 7"/>
          <p:cNvSpPr>
            <a:spLocks noChangeShapeType="1"/>
          </p:cNvSpPr>
          <p:nvPr/>
        </p:nvSpPr>
        <p:spPr bwMode="auto">
          <a:xfrm>
            <a:off x="7010400" y="1447800"/>
            <a:ext cx="609600" cy="990600"/>
          </a:xfrm>
          <a:prstGeom prst="line">
            <a:avLst/>
          </a:prstGeom>
          <a:noFill/>
          <a:ln w="38160">
            <a:solidFill>
              <a:srgbClr val="FF0000"/>
            </a:solidFill>
            <a:miter lim="800000"/>
            <a:headEnd/>
            <a:tailEnd type="triangle" w="med" len="med"/>
          </a:ln>
        </p:spPr>
        <p:txBody>
          <a:bodyPr/>
          <a:lstStyle/>
          <a:p>
            <a:endParaRPr lang="en-I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91140">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91140">
                                            <p:txEl>
                                              <p:pRg st="1" end="1"/>
                                            </p:txEl>
                                          </p:spTgt>
                                        </p:tgtEl>
                                        <p:attrNameLst>
                                          <p:attrName>style.visibility</p:attrName>
                                        </p:attrNameLst>
                                      </p:cBhvr>
                                      <p:to>
                                        <p:strVal val="visible"/>
                                      </p:to>
                                    </p:set>
                                  </p:childTnLst>
                                </p:cTn>
                              </p:par>
                              <p:par>
                                <p:cTn id="9" presetID="1" presetClass="entr" fill="hold" grpId="0" nodeType="withEffect">
                                  <p:stCondLst>
                                    <p:cond delay="0"/>
                                  </p:stCondLst>
                                  <p:childTnLst>
                                    <p:set>
                                      <p:cBhvr additive="repl">
                                        <p:cTn id="10" dur="1" fill="hold">
                                          <p:stCondLst>
                                            <p:cond delay="0"/>
                                          </p:stCondLst>
                                        </p:cTn>
                                        <p:tgtEl>
                                          <p:spTgt spid="911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91140">
                                            <p:txEl>
                                              <p:pRg st="2" end="2"/>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91140">
                                            <p:txEl>
                                              <p:pRg st="3" end="3"/>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911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7204075" y="6356350"/>
            <a:ext cx="1905000" cy="457200"/>
          </a:xfrm>
          <a:prstGeom prst="rect">
            <a:avLst/>
          </a:prstGeom>
          <a:noFill/>
          <a:ln w="9525">
            <a:noFill/>
            <a:round/>
            <a:headEnd/>
            <a:tailEnd/>
          </a:ln>
        </p:spPr>
        <p:txBody>
          <a:bodyPr/>
          <a:lstStyle/>
          <a:p>
            <a:pPr algn="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AAC4799-4B67-41CE-B4DA-017E9B120531}" type="slidenum">
              <a:rPr lang="en-GB" sz="1000">
                <a:solidFill>
                  <a:srgbClr val="0000FF"/>
                </a:solidFill>
              </a:rPr>
              <a:pPr algn="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en-GB" sz="1000">
              <a:solidFill>
                <a:srgbClr val="0000FF"/>
              </a:solidFill>
            </a:endParaRPr>
          </a:p>
        </p:txBody>
      </p:sp>
      <p:sp>
        <p:nvSpPr>
          <p:cNvPr id="89091" name="Text Box 2"/>
          <p:cNvSpPr txBox="1">
            <a:spLocks noChangeArrowheads="1"/>
          </p:cNvSpPr>
          <p:nvPr/>
        </p:nvSpPr>
        <p:spPr bwMode="auto">
          <a:xfrm>
            <a:off x="206375" y="138113"/>
            <a:ext cx="8937625" cy="963612"/>
          </a:xfrm>
          <a:prstGeom prst="rect">
            <a:avLst/>
          </a:prstGeom>
          <a:noFill/>
          <a:ln w="9525">
            <a:noFill/>
            <a:round/>
            <a:headEnd/>
            <a:tailEnd/>
          </a:ln>
        </p:spPr>
        <p:txBody>
          <a:bodyPr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solidFill>
                  <a:schemeClr val="accent1"/>
                </a:solidFill>
              </a:rPr>
              <a:t>Display</a:t>
            </a:r>
          </a:p>
        </p:txBody>
      </p:sp>
      <p:sp>
        <p:nvSpPr>
          <p:cNvPr id="15364" name="Text Box 3"/>
          <p:cNvSpPr txBox="1">
            <a:spLocks noChangeArrowheads="1"/>
          </p:cNvSpPr>
          <p:nvPr/>
        </p:nvSpPr>
        <p:spPr bwMode="auto">
          <a:xfrm>
            <a:off x="228600" y="1600200"/>
            <a:ext cx="1452563" cy="703263"/>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Status Icon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Area</a:t>
            </a:r>
          </a:p>
        </p:txBody>
      </p:sp>
      <p:sp>
        <p:nvSpPr>
          <p:cNvPr id="15365" name="Line 4"/>
          <p:cNvSpPr>
            <a:spLocks noChangeShapeType="1"/>
          </p:cNvSpPr>
          <p:nvPr/>
        </p:nvSpPr>
        <p:spPr bwMode="auto">
          <a:xfrm>
            <a:off x="1676400" y="1981200"/>
            <a:ext cx="457200" cy="1588"/>
          </a:xfrm>
          <a:prstGeom prst="line">
            <a:avLst/>
          </a:prstGeom>
          <a:noFill/>
          <a:ln w="28440">
            <a:solidFill>
              <a:srgbClr val="FF0000"/>
            </a:solidFill>
            <a:miter lim="800000"/>
            <a:headEnd/>
            <a:tailEnd type="triangle" w="med" len="med"/>
          </a:ln>
        </p:spPr>
        <p:txBody>
          <a:bodyPr/>
          <a:lstStyle/>
          <a:p>
            <a:endParaRPr lang="en-IE"/>
          </a:p>
        </p:txBody>
      </p:sp>
      <p:sp>
        <p:nvSpPr>
          <p:cNvPr id="15366" name="Text Box 5"/>
          <p:cNvSpPr txBox="1">
            <a:spLocks noChangeArrowheads="1"/>
          </p:cNvSpPr>
          <p:nvPr/>
        </p:nvSpPr>
        <p:spPr bwMode="auto">
          <a:xfrm>
            <a:off x="7641624" y="1399054"/>
            <a:ext cx="1502376" cy="402291"/>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rPr>
              <a:t>Function key</a:t>
            </a:r>
            <a:endParaRPr lang="en-GB" sz="2000" dirty="0">
              <a:solidFill>
                <a:srgbClr val="000000"/>
              </a:solidFill>
            </a:endParaRPr>
          </a:p>
        </p:txBody>
      </p:sp>
      <p:sp>
        <p:nvSpPr>
          <p:cNvPr id="15367" name="Text Box 6"/>
          <p:cNvSpPr txBox="1">
            <a:spLocks noChangeArrowheads="1"/>
          </p:cNvSpPr>
          <p:nvPr/>
        </p:nvSpPr>
        <p:spPr bwMode="auto">
          <a:xfrm>
            <a:off x="7392988" y="3078163"/>
            <a:ext cx="798914" cy="402291"/>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rPr>
              <a:t>Menu</a:t>
            </a:r>
            <a:endParaRPr lang="en-GB" sz="2000" dirty="0">
              <a:solidFill>
                <a:srgbClr val="000000"/>
              </a:solidFill>
            </a:endParaRPr>
          </a:p>
        </p:txBody>
      </p:sp>
      <p:sp>
        <p:nvSpPr>
          <p:cNvPr id="15368" name="Text Box 7"/>
          <p:cNvSpPr txBox="1">
            <a:spLocks noChangeArrowheads="1"/>
          </p:cNvSpPr>
          <p:nvPr/>
        </p:nvSpPr>
        <p:spPr bwMode="auto">
          <a:xfrm>
            <a:off x="7469188" y="4296242"/>
            <a:ext cx="1502376" cy="402291"/>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rPr>
              <a:t>Function key</a:t>
            </a:r>
            <a:endParaRPr lang="en-GB" sz="2000" dirty="0">
              <a:solidFill>
                <a:srgbClr val="000000"/>
              </a:solidFill>
            </a:endParaRPr>
          </a:p>
        </p:txBody>
      </p:sp>
      <p:sp>
        <p:nvSpPr>
          <p:cNvPr id="15369" name="Line 8"/>
          <p:cNvSpPr>
            <a:spLocks noChangeShapeType="1"/>
          </p:cNvSpPr>
          <p:nvPr/>
        </p:nvSpPr>
        <p:spPr bwMode="auto">
          <a:xfrm flipH="1">
            <a:off x="7161213" y="1752600"/>
            <a:ext cx="612775" cy="533400"/>
          </a:xfrm>
          <a:prstGeom prst="line">
            <a:avLst/>
          </a:prstGeom>
          <a:noFill/>
          <a:ln w="28440">
            <a:solidFill>
              <a:srgbClr val="FF0000"/>
            </a:solidFill>
            <a:miter lim="800000"/>
            <a:headEnd/>
            <a:tailEnd type="triangle" w="med" len="med"/>
          </a:ln>
        </p:spPr>
        <p:txBody>
          <a:bodyPr/>
          <a:lstStyle/>
          <a:p>
            <a:endParaRPr lang="en-IE"/>
          </a:p>
        </p:txBody>
      </p:sp>
      <p:sp>
        <p:nvSpPr>
          <p:cNvPr id="15370" name="Line 9"/>
          <p:cNvSpPr>
            <a:spLocks noChangeShapeType="1"/>
          </p:cNvSpPr>
          <p:nvPr/>
        </p:nvSpPr>
        <p:spPr bwMode="auto">
          <a:xfrm flipH="1">
            <a:off x="7161213" y="3429000"/>
            <a:ext cx="307975" cy="1588"/>
          </a:xfrm>
          <a:prstGeom prst="line">
            <a:avLst/>
          </a:prstGeom>
          <a:noFill/>
          <a:ln w="28440">
            <a:solidFill>
              <a:srgbClr val="FF0000"/>
            </a:solidFill>
            <a:miter lim="800000"/>
            <a:headEnd/>
            <a:tailEnd type="triangle" w="med" len="med"/>
          </a:ln>
        </p:spPr>
        <p:txBody>
          <a:bodyPr/>
          <a:lstStyle/>
          <a:p>
            <a:endParaRPr lang="en-IE"/>
          </a:p>
        </p:txBody>
      </p:sp>
      <p:sp>
        <p:nvSpPr>
          <p:cNvPr id="15371" name="Line 10"/>
          <p:cNvSpPr>
            <a:spLocks noChangeShapeType="1"/>
          </p:cNvSpPr>
          <p:nvPr/>
        </p:nvSpPr>
        <p:spPr bwMode="auto">
          <a:xfrm flipH="1" flipV="1">
            <a:off x="7161213" y="4494213"/>
            <a:ext cx="612775" cy="307975"/>
          </a:xfrm>
          <a:prstGeom prst="line">
            <a:avLst/>
          </a:prstGeom>
          <a:noFill/>
          <a:ln w="28440">
            <a:solidFill>
              <a:srgbClr val="FF0000"/>
            </a:solidFill>
            <a:miter lim="800000"/>
            <a:headEnd/>
            <a:tailEnd type="triangle" w="med" len="med"/>
          </a:ln>
        </p:spPr>
        <p:txBody>
          <a:bodyPr/>
          <a:lstStyle/>
          <a:p>
            <a:endParaRPr lang="en-IE"/>
          </a:p>
        </p:txBody>
      </p:sp>
      <p:pic>
        <p:nvPicPr>
          <p:cNvPr id="15372" name="Picture 12"/>
          <p:cNvPicPr>
            <a:picLocks noChangeAspect="1" noChangeArrowheads="1"/>
          </p:cNvPicPr>
          <p:nvPr/>
        </p:nvPicPr>
        <p:blipFill>
          <a:blip r:embed="rId3"/>
          <a:srcRect/>
          <a:stretch>
            <a:fillRect/>
          </a:stretch>
        </p:blipFill>
        <p:spPr bwMode="auto">
          <a:xfrm>
            <a:off x="2286000" y="1600200"/>
            <a:ext cx="4724400" cy="3595688"/>
          </a:xfrm>
          <a:prstGeom prst="rect">
            <a:avLst/>
          </a:prstGeom>
          <a:noFill/>
          <a:ln w="9525">
            <a:noFill/>
            <a:round/>
            <a:headEnd/>
            <a:tailEnd/>
          </a:ln>
        </p:spPr>
      </p:pic>
      <p:sp>
        <p:nvSpPr>
          <p:cNvPr id="15373" name="Text Box 13"/>
          <p:cNvSpPr txBox="1">
            <a:spLocks noChangeArrowheads="1"/>
          </p:cNvSpPr>
          <p:nvPr/>
        </p:nvSpPr>
        <p:spPr bwMode="auto">
          <a:xfrm>
            <a:off x="228600" y="4098925"/>
            <a:ext cx="1282700" cy="398463"/>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Text Area</a:t>
            </a:r>
          </a:p>
        </p:txBody>
      </p:sp>
      <p:sp>
        <p:nvSpPr>
          <p:cNvPr id="15374" name="Line 14"/>
          <p:cNvSpPr>
            <a:spLocks noChangeShapeType="1"/>
          </p:cNvSpPr>
          <p:nvPr/>
        </p:nvSpPr>
        <p:spPr bwMode="auto">
          <a:xfrm flipV="1">
            <a:off x="1676400" y="3732213"/>
            <a:ext cx="1143000" cy="520700"/>
          </a:xfrm>
          <a:prstGeom prst="line">
            <a:avLst/>
          </a:prstGeom>
          <a:noFill/>
          <a:ln w="28440">
            <a:solidFill>
              <a:srgbClr val="FF0000"/>
            </a:solidFill>
            <a:miter lim="800000"/>
            <a:headEnd/>
            <a:tailEnd type="triangle" w="med" len="med"/>
          </a:ln>
        </p:spPr>
        <p:txBody>
          <a:bodyPr/>
          <a:lstStyle/>
          <a:p>
            <a:endParaRPr lang="en-IE"/>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7204075" y="6356350"/>
            <a:ext cx="1905000" cy="457200"/>
          </a:xfrm>
          <a:prstGeom prst="rect">
            <a:avLst/>
          </a:prstGeom>
          <a:noFill/>
          <a:ln w="9525">
            <a:noFill/>
            <a:round/>
            <a:headEnd/>
            <a:tailEnd/>
          </a:ln>
          <a:effectLst/>
        </p:spPr>
        <p:txBody>
          <a:bodyPr/>
          <a:lstStyle/>
          <a:p>
            <a:pPr algn="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E65B479-367B-4511-A6C6-B2A003B45E36}" type="slidenum">
              <a:rPr lang="en-GB" sz="1000">
                <a:solidFill>
                  <a:srgbClr val="0000FF"/>
                </a:solidFill>
              </a:rPr>
              <a:pPr algn="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n-GB" sz="1000">
              <a:solidFill>
                <a:srgbClr val="0000FF"/>
              </a:solidFill>
            </a:endParaRPr>
          </a:p>
        </p:txBody>
      </p:sp>
      <p:sp>
        <p:nvSpPr>
          <p:cNvPr id="60418" name="Text Box 2"/>
          <p:cNvSpPr txBox="1">
            <a:spLocks noChangeArrowheads="1"/>
          </p:cNvSpPr>
          <p:nvPr/>
        </p:nvSpPr>
        <p:spPr bwMode="auto">
          <a:xfrm>
            <a:off x="206375" y="138113"/>
            <a:ext cx="8937625" cy="963612"/>
          </a:xfrm>
          <a:prstGeom prst="rect">
            <a:avLst/>
          </a:prstGeom>
          <a:noFill/>
          <a:ln w="9525">
            <a:noFill/>
            <a:round/>
            <a:headEnd/>
            <a:tailEnd/>
          </a:ln>
          <a:effectLst/>
        </p:spPr>
        <p:txBody>
          <a:bodyPr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chemeClr val="accent1"/>
                </a:solidFill>
              </a:rPr>
              <a:t>Group Call</a:t>
            </a:r>
          </a:p>
        </p:txBody>
      </p:sp>
      <p:sp>
        <p:nvSpPr>
          <p:cNvPr id="60419" name="Text Box 3"/>
          <p:cNvSpPr txBox="1">
            <a:spLocks noChangeArrowheads="1"/>
          </p:cNvSpPr>
          <p:nvPr/>
        </p:nvSpPr>
        <p:spPr bwMode="auto">
          <a:xfrm>
            <a:off x="215900" y="1708150"/>
            <a:ext cx="4248150" cy="4143375"/>
          </a:xfrm>
          <a:prstGeom prst="rect">
            <a:avLst/>
          </a:prstGeom>
          <a:noFill/>
          <a:ln w="9525">
            <a:noFill/>
            <a:round/>
            <a:headEnd/>
            <a:tailEnd/>
          </a:ln>
          <a:effectLst/>
        </p:spPr>
        <p:txBody>
          <a:bodyPr/>
          <a:lstStyle/>
          <a:p>
            <a:pPr marL="493713" indent="-493713">
              <a:spcBef>
                <a:spcPts val="688"/>
              </a:spcBef>
              <a:buClr>
                <a:srgbClr val="0A4B96"/>
              </a:buClr>
              <a:buFont typeface="Arial" charset="0"/>
              <a:buChar char="•"/>
              <a:tabLst>
                <a:tab pos="1041400" algn="l"/>
                <a:tab pos="1955800" algn="l"/>
                <a:tab pos="2870200" algn="l"/>
                <a:tab pos="3784600" algn="l"/>
                <a:tab pos="4699000" algn="l"/>
                <a:tab pos="5613400" algn="l"/>
                <a:tab pos="6527800" algn="l"/>
                <a:tab pos="7442200" algn="l"/>
                <a:tab pos="8356600" algn="l"/>
                <a:tab pos="9271000" algn="l"/>
                <a:tab pos="10185400" algn="l"/>
              </a:tabLst>
            </a:pPr>
            <a:r>
              <a:rPr lang="en-US" sz="2200" b="1" dirty="0">
                <a:solidFill>
                  <a:schemeClr val="accent1"/>
                </a:solidFill>
              </a:rPr>
              <a:t>Instant communication between you and others in a selected group </a:t>
            </a:r>
          </a:p>
          <a:p>
            <a:pPr marL="493713" indent="-493713">
              <a:spcBef>
                <a:spcPts val="688"/>
              </a:spcBef>
              <a:buClr>
                <a:srgbClr val="0A4B96"/>
              </a:buClr>
              <a:buFont typeface="Arial" charset="0"/>
              <a:buChar char="•"/>
              <a:tabLst>
                <a:tab pos="1041400" algn="l"/>
                <a:tab pos="1955800" algn="l"/>
                <a:tab pos="2870200" algn="l"/>
                <a:tab pos="3784600" algn="l"/>
                <a:tab pos="4699000" algn="l"/>
                <a:tab pos="5613400" algn="l"/>
                <a:tab pos="6527800" algn="l"/>
                <a:tab pos="7442200" algn="l"/>
                <a:tab pos="8356600" algn="l"/>
                <a:tab pos="9271000" algn="l"/>
                <a:tab pos="10185400" algn="l"/>
              </a:tabLst>
            </a:pPr>
            <a:r>
              <a:rPr lang="en-US" sz="2200" b="1" dirty="0">
                <a:solidFill>
                  <a:schemeClr val="accent1"/>
                </a:solidFill>
              </a:rPr>
              <a:t>Participants may join or leave an on-going group call</a:t>
            </a:r>
          </a:p>
          <a:p>
            <a:pPr marL="493713" indent="-493713">
              <a:spcBef>
                <a:spcPts val="688"/>
              </a:spcBef>
              <a:buClr>
                <a:srgbClr val="0A4B96"/>
              </a:buClr>
              <a:buFont typeface="Arial" charset="0"/>
              <a:buChar char="•"/>
              <a:tabLst>
                <a:tab pos="1041400" algn="l"/>
                <a:tab pos="1955800" algn="l"/>
                <a:tab pos="2870200" algn="l"/>
                <a:tab pos="3784600" algn="l"/>
                <a:tab pos="4699000" algn="l"/>
                <a:tab pos="5613400" algn="l"/>
                <a:tab pos="6527800" algn="l"/>
                <a:tab pos="7442200" algn="l"/>
                <a:tab pos="8356600" algn="l"/>
                <a:tab pos="9271000" algn="l"/>
                <a:tab pos="10185400" algn="l"/>
              </a:tabLst>
            </a:pPr>
            <a:r>
              <a:rPr lang="en-US" sz="2200" b="1" dirty="0">
                <a:solidFill>
                  <a:schemeClr val="accent1"/>
                </a:solidFill>
              </a:rPr>
              <a:t>A group is a predefined set of radios enabled to participate in and make a Group Call</a:t>
            </a:r>
          </a:p>
        </p:txBody>
      </p:sp>
      <p:sp>
        <p:nvSpPr>
          <p:cNvPr id="60421" name="Text Box 5"/>
          <p:cNvSpPr txBox="1">
            <a:spLocks noChangeArrowheads="1"/>
          </p:cNvSpPr>
          <p:nvPr/>
        </p:nvSpPr>
        <p:spPr bwMode="auto">
          <a:xfrm>
            <a:off x="0" y="6019800"/>
            <a:ext cx="1752600" cy="276225"/>
          </a:xfrm>
          <a:prstGeom prst="rect">
            <a:avLst/>
          </a:prstGeom>
          <a:noFill/>
          <a:ln w="9525">
            <a:noFill/>
            <a:round/>
            <a:headEnd/>
            <a:tailEnd/>
          </a:ln>
          <a:effectLst/>
        </p:spPr>
        <p:txBody>
          <a:bodyPr lIns="90000" tIns="46800" rIns="90000" bIns="46800">
            <a:spAutoFit/>
          </a:bodyPr>
          <a:lstStyle/>
          <a:p>
            <a:pPr eaLnBrk="1" hangingPunct="1">
              <a:spcBef>
                <a:spcPts val="750"/>
              </a:spcBef>
              <a:buClr>
                <a:srgbClr val="FFFFFF"/>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Times New Roman" pitchFamily="18" charset="0"/>
              </a:rPr>
              <a:t>Page Ref – FUG - 33</a:t>
            </a:r>
          </a:p>
        </p:txBody>
      </p:sp>
      <p:pic>
        <p:nvPicPr>
          <p:cNvPr id="6146" name="Picture 2" descr="C:\Users\wwalsh\Desktop\Wills Documents\Images &amp; logos\mtp850s group.png"/>
          <p:cNvPicPr>
            <a:picLocks noChangeAspect="1" noChangeArrowheads="1"/>
          </p:cNvPicPr>
          <p:nvPr/>
        </p:nvPicPr>
        <p:blipFill>
          <a:blip r:embed="rId3"/>
          <a:srcRect/>
          <a:stretch>
            <a:fillRect/>
          </a:stretch>
        </p:blipFill>
        <p:spPr bwMode="auto">
          <a:xfrm>
            <a:off x="6476746" y="4300538"/>
            <a:ext cx="2076450" cy="1285875"/>
          </a:xfrm>
          <a:prstGeom prst="rect">
            <a:avLst/>
          </a:prstGeom>
          <a:noFill/>
        </p:spPr>
      </p:pic>
      <p:pic>
        <p:nvPicPr>
          <p:cNvPr id="6147" name="Picture 3" descr="C:\Users\wwalsh\Desktop\Wills Documents\Images &amp; logos\index.jpg"/>
          <p:cNvPicPr>
            <a:picLocks noChangeAspect="1" noChangeArrowheads="1"/>
          </p:cNvPicPr>
          <p:nvPr/>
        </p:nvPicPr>
        <p:blipFill>
          <a:blip r:embed="rId4"/>
          <a:srcRect/>
          <a:stretch>
            <a:fillRect/>
          </a:stretch>
        </p:blipFill>
        <p:spPr bwMode="auto">
          <a:xfrm>
            <a:off x="3947098" y="4300538"/>
            <a:ext cx="1939352" cy="1285875"/>
          </a:xfrm>
          <a:prstGeom prst="rect">
            <a:avLst/>
          </a:prstGeom>
          <a:noFill/>
        </p:spPr>
      </p:pic>
      <p:pic>
        <p:nvPicPr>
          <p:cNvPr id="6148" name="Picture 4" descr="C:\Users\wwalsh\Desktop\Wills Documents\Images &amp; logos\control room.jpg"/>
          <p:cNvPicPr>
            <a:picLocks noChangeAspect="1" noChangeArrowheads="1"/>
          </p:cNvPicPr>
          <p:nvPr/>
        </p:nvPicPr>
        <p:blipFill>
          <a:blip r:embed="rId5"/>
          <a:srcRect/>
          <a:stretch>
            <a:fillRect/>
          </a:stretch>
        </p:blipFill>
        <p:spPr bwMode="auto">
          <a:xfrm>
            <a:off x="5402008" y="230187"/>
            <a:ext cx="2619375" cy="1743075"/>
          </a:xfrm>
          <a:prstGeom prst="rect">
            <a:avLst/>
          </a:prstGeom>
          <a:noFill/>
        </p:spPr>
      </p:pic>
      <p:cxnSp>
        <p:nvCxnSpPr>
          <p:cNvPr id="14" name="Straight Arrow Connector 13"/>
          <p:cNvCxnSpPr/>
          <p:nvPr/>
        </p:nvCxnSpPr>
        <p:spPr>
          <a:xfrm>
            <a:off x="4919472" y="3429000"/>
            <a:ext cx="0" cy="8715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6711696" y="3429000"/>
            <a:ext cx="0" cy="8715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7204075" y="3429000"/>
            <a:ext cx="0" cy="8715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472556" y="1973262"/>
            <a:ext cx="4190" cy="1455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7644384" y="3429000"/>
            <a:ext cx="0" cy="8715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8247888" y="3429000"/>
            <a:ext cx="0" cy="8715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919472" y="3429000"/>
            <a:ext cx="3328416"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tra Ireland">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Tetra Ireland.thmx</Template>
  <TotalTime>18751</TotalTime>
  <Words>1232</Words>
  <Application>Microsoft Office PowerPoint</Application>
  <PresentationFormat>On-screen Show (4:3)</PresentationFormat>
  <Paragraphs>316</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Tetra Ireland</vt:lpstr>
      <vt:lpstr>TETRA Ireland National Digital Radio Service      </vt:lpstr>
      <vt:lpstr>Slide 2</vt:lpstr>
      <vt:lpstr>Key Advantages</vt:lpstr>
      <vt:lpstr> Network Features:  </vt:lpstr>
      <vt:lpstr>Slide 5</vt:lpstr>
      <vt:lpstr>Slide 6</vt:lpstr>
      <vt:lpstr>Slide 7</vt:lpstr>
      <vt:lpstr>Slide 8</vt:lpstr>
      <vt:lpstr>Slide 9</vt:lpstr>
      <vt:lpstr>Slide 10</vt:lpstr>
      <vt:lpstr>Slide 11</vt:lpstr>
      <vt:lpstr>Slide 12</vt:lpstr>
      <vt:lpstr>DMO Direct Mode Operation</vt:lpstr>
      <vt:lpstr>Slide 14</vt:lpstr>
      <vt:lpstr>Slide 15</vt:lpstr>
      <vt:lpstr>Emergency Call Procedure</vt:lpstr>
      <vt:lpstr>Slide 17</vt:lpstr>
      <vt:lpstr> Short Cuts &amp; Quick Buttons Status Messaging </vt:lpstr>
      <vt:lpstr>Dash Mount – Press &amp; Hold Options</vt:lpstr>
      <vt:lpstr>Shortcuts</vt:lpstr>
      <vt:lpstr>Practical exercise</vt:lpstr>
      <vt:lpstr>Slide 22</vt:lpstr>
      <vt:lpstr>Slide 23</vt:lpstr>
    </vt:vector>
  </TitlesOfParts>
  <Company>First advertising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Gavin Byrne</dc:creator>
  <cp:lastModifiedBy>William Walsh</cp:lastModifiedBy>
  <cp:revision>262</cp:revision>
  <dcterms:created xsi:type="dcterms:W3CDTF">2011-03-28T13:22:15Z</dcterms:created>
  <dcterms:modified xsi:type="dcterms:W3CDTF">2018-06-24T10:09:06Z</dcterms:modified>
</cp:coreProperties>
</file>